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63" r:id="rId6"/>
    <p:sldId id="302" r:id="rId7"/>
    <p:sldId id="264" r:id="rId8"/>
    <p:sldId id="278" r:id="rId9"/>
    <p:sldId id="287" r:id="rId10"/>
    <p:sldId id="279" r:id="rId11"/>
    <p:sldId id="284" r:id="rId12"/>
    <p:sldId id="257" r:id="rId13"/>
    <p:sldId id="285" r:id="rId14"/>
    <p:sldId id="265" r:id="rId15"/>
    <p:sldId id="268" r:id="rId16"/>
    <p:sldId id="266" r:id="rId17"/>
    <p:sldId id="277" r:id="rId18"/>
    <p:sldId id="301" r:id="rId19"/>
    <p:sldId id="267" r:id="rId20"/>
    <p:sldId id="280" r:id="rId21"/>
    <p:sldId id="281" r:id="rId22"/>
    <p:sldId id="282" r:id="rId23"/>
    <p:sldId id="283" r:id="rId24"/>
    <p:sldId id="276" r:id="rId25"/>
    <p:sldId id="286" r:id="rId26"/>
    <p:sldId id="275" r:id="rId27"/>
    <p:sldId id="274" r:id="rId28"/>
    <p:sldId id="300" r:id="rId29"/>
    <p:sldId id="273" r:id="rId30"/>
    <p:sldId id="272" r:id="rId31"/>
    <p:sldId id="270" r:id="rId32"/>
    <p:sldId id="271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EA705E-68E1-4856-9291-825842126671}">
          <p14:sldIdLst>
            <p14:sldId id="256"/>
            <p14:sldId id="260"/>
            <p14:sldId id="261"/>
            <p14:sldId id="262"/>
            <p14:sldId id="263"/>
            <p14:sldId id="302"/>
            <p14:sldId id="264"/>
            <p14:sldId id="278"/>
            <p14:sldId id="287"/>
            <p14:sldId id="279"/>
            <p14:sldId id="284"/>
            <p14:sldId id="257"/>
            <p14:sldId id="285"/>
            <p14:sldId id="265"/>
            <p14:sldId id="268"/>
            <p14:sldId id="266"/>
            <p14:sldId id="277"/>
            <p14:sldId id="301"/>
            <p14:sldId id="267"/>
            <p14:sldId id="280"/>
            <p14:sldId id="281"/>
            <p14:sldId id="282"/>
            <p14:sldId id="283"/>
            <p14:sldId id="276"/>
            <p14:sldId id="286"/>
            <p14:sldId id="275"/>
            <p14:sldId id="274"/>
            <p14:sldId id="300"/>
            <p14:sldId id="273"/>
            <p14:sldId id="272"/>
            <p14:sldId id="270"/>
            <p14:sldId id="271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85"/>
    <a:srgbClr val="E47823"/>
    <a:srgbClr val="0084A8"/>
    <a:srgbClr val="F63D0A"/>
    <a:srgbClr val="00B8EA"/>
    <a:srgbClr val="636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4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9FBEA-6D57-46A3-B46E-960AAE30C668}" type="datetimeFigureOut">
              <a:rPr lang="en-GB" smtClean="0"/>
              <a:t>05/05/2012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D8054-505F-4D5F-A42A-F648E8B109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03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D8054-505F-4D5F-A42A-F648E8B109F3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66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581" y="196758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442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6A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1F0353-0BF7-564D-BB5A-456B22C26857}" type="datetimeFigureOut">
              <a:t>4/18/12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B69B85-6731-1B4C-9AB4-B622BF73E500}" type="slidenum"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7481" y="0"/>
            <a:ext cx="69752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764" y="274638"/>
            <a:ext cx="7873116" cy="1015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874" y="1600200"/>
            <a:ext cx="80610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042" y="0"/>
            <a:ext cx="288098" cy="6858000"/>
          </a:xfrm>
          <a:prstGeom prst="rect">
            <a:avLst/>
          </a:prstGeom>
          <a:solidFill>
            <a:srgbClr val="0084A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01874" y="1279852"/>
            <a:ext cx="8242126" cy="15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HealthcomMedia_Horizontal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911" y="6216293"/>
            <a:ext cx="2511760" cy="4264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06A85"/>
          </a:solidFill>
          <a:latin typeface="+mj-lt"/>
          <a:ea typeface="+mj-ea"/>
          <a:cs typeface="Arial-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47823"/>
        </a:buClr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47823"/>
        </a:buClr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E47823"/>
        </a:buClr>
        <a:buFont typeface="Arial"/>
        <a:buChar char="•"/>
        <a:defRPr sz="2000" kern="1200">
          <a:solidFill>
            <a:schemeClr val="tx1"/>
          </a:solidFill>
          <a:latin typeface="+mj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E47823"/>
        </a:buClr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E47823"/>
        </a:buClr>
        <a:buFont typeface="Arial"/>
        <a:buChar char="»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hyperlink" Target="http://www.google.co.uk/imgres?q=health+communication&amp;um=1&amp;hl=en&amp;qscrl=1&amp;nord=1&amp;rlz=1T4ADRA_enGB477GB478&amp;biw=1366&amp;bih=589&amp;tbm=isch&amp;tbnid=qr2E2TMaHAQAeM:&amp;imgrefurl=http://www.socsci.ulster.ac.uk/comms/healthcommunicationconference/index.html&amp;docid=YHN6zuXf8ksMKM&amp;imgurl=http://www.socsci.ulster.ac.uk/comms/healthcommunicationconference/HP%20meeting%20-%20image.jpg&amp;w=1698&amp;h=1131&amp;ei=zz2RT9DdM5O38QOdop2IBA&amp;zoom=1&amp;iact=hc&amp;vpx=334&amp;vpy=280&amp;dur=5740&amp;hovh=183&amp;hovw=275&amp;tx=115&amp;ty=72&amp;sig=112253425815030169811&amp;page=1&amp;tbnh=120&amp;tbnw=163&amp;start=0&amp;ndsp=22&amp;ved=1t:429,r:9,s:0,i:8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7134" y="1254873"/>
            <a:ext cx="7928976" cy="2009646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accent2"/>
                </a:solidFill>
              </a:rPr>
              <a:t>Capabilities </a:t>
            </a:r>
            <a:r>
              <a:rPr lang="en-GB" sz="3600" dirty="0">
                <a:solidFill>
                  <a:schemeClr val="accent2"/>
                </a:solidFill>
              </a:rPr>
              <a:t>Presentation</a:t>
            </a:r>
            <a:r>
              <a:rPr lang="en-GB" dirty="0">
                <a:solidFill>
                  <a:schemeClr val="accent2"/>
                </a:solidFill>
              </a:rPr>
              <a:t/>
            </a:r>
            <a:br>
              <a:rPr lang="en-GB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colorTemperature colorTemp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21" y="2431775"/>
            <a:ext cx="2209591" cy="220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g_hi" descr="http://t0.gstatic.com/images?q=tbn:ANd9GcQilujLQzh0v29CdLEW5sfxXF4KzjDBh9lEXk3Y6Wl4e-Nm395O">
            <a:hlinkClick r:id="rId4"/>
          </p:cNvPr>
          <p:cNvPicPr/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colorTemperature colorTemp="2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736" y="2420107"/>
            <a:ext cx="2310073" cy="207439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7" name="Picture 3" descr="C:\Users\lindag\Documents\Healthcom\Branding\Final logos to use\health com logo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1" y="857208"/>
            <a:ext cx="2029968" cy="7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60" y="249025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8657" y="4964616"/>
            <a:ext cx="6601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0084A8"/>
                </a:solidFill>
              </a:rPr>
              <a:t>Quality and Innovation in Healthcare Publishing</a:t>
            </a:r>
            <a:endParaRPr lang="en-GB" sz="2400" b="1" dirty="0">
              <a:solidFill>
                <a:srgbClr val="0084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Expert Nurse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926" y="1578280"/>
            <a:ext cx="7910694" cy="4660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Reflecting the increasingly important role of the nurse in delivering optimal patient care, Healthcom Media have launched  a new pocket book series covering:</a:t>
            </a:r>
          </a:p>
          <a:p>
            <a:pPr marL="0" indent="0">
              <a:buNone/>
            </a:pPr>
            <a:endParaRPr lang="en-GB" sz="2000" dirty="0" smtClean="0"/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The role of the nurse in diagnosis and management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Prescribing and medication management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Improving Patient Quality of Life and Treatment Outcomes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Practical guidelines on setting up nurse-led services</a:t>
            </a:r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9555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Expert Nurse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764" y="1600200"/>
            <a:ext cx="7749436" cy="40521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E47823"/>
                </a:solidFill>
              </a:rPr>
              <a:t>Coming Soon</a:t>
            </a:r>
          </a:p>
          <a:p>
            <a:pPr>
              <a:spcBef>
                <a:spcPts val="0"/>
              </a:spcBef>
            </a:pPr>
            <a:r>
              <a:rPr lang="en-GB" sz="2200" dirty="0"/>
              <a:t>Nurse-led Management of the Endocrine </a:t>
            </a:r>
            <a:r>
              <a:rPr lang="en-GB" sz="2200" dirty="0" smtClean="0"/>
              <a:t>Patient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E47823"/>
                </a:solidFill>
              </a:rPr>
              <a:t> </a:t>
            </a:r>
            <a:r>
              <a:rPr lang="en-GB" sz="2200" dirty="0" smtClean="0">
                <a:solidFill>
                  <a:srgbClr val="E47823"/>
                </a:solidFill>
              </a:rPr>
              <a:t>     </a:t>
            </a:r>
            <a:r>
              <a:rPr lang="en-GB" sz="2200" b="1" dirty="0" smtClean="0">
                <a:solidFill>
                  <a:srgbClr val="E47823"/>
                </a:solidFill>
              </a:rPr>
              <a:t>Launching July 2012</a:t>
            </a:r>
            <a:endParaRPr lang="en-GB" sz="2200" b="1" dirty="0">
              <a:solidFill>
                <a:srgbClr val="E47823"/>
              </a:solidFill>
            </a:endParaRPr>
          </a:p>
          <a:p>
            <a:pPr>
              <a:spcBef>
                <a:spcPts val="0"/>
              </a:spcBef>
            </a:pPr>
            <a:r>
              <a:rPr lang="en-GB" sz="2200" dirty="0"/>
              <a:t>Nurse-led Management of the Renal Patient </a:t>
            </a:r>
            <a:endParaRPr lang="en-GB" sz="2200" b="1" dirty="0" smtClean="0">
              <a:solidFill>
                <a:srgbClr val="E4782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E47823"/>
                </a:solidFill>
              </a:rPr>
              <a:t> </a:t>
            </a:r>
            <a:r>
              <a:rPr lang="en-GB" sz="2200" dirty="0" smtClean="0">
                <a:solidFill>
                  <a:srgbClr val="E47823"/>
                </a:solidFill>
              </a:rPr>
              <a:t>     </a:t>
            </a:r>
            <a:r>
              <a:rPr lang="en-GB" sz="2200" b="1" dirty="0" smtClean="0">
                <a:solidFill>
                  <a:srgbClr val="E47823"/>
                </a:solidFill>
              </a:rPr>
              <a:t>Launching </a:t>
            </a:r>
            <a:r>
              <a:rPr lang="en-GB" sz="2200" b="1" dirty="0">
                <a:solidFill>
                  <a:srgbClr val="E47823"/>
                </a:solidFill>
              </a:rPr>
              <a:t>September </a:t>
            </a:r>
            <a:r>
              <a:rPr lang="en-GB" sz="2200" b="1" dirty="0" smtClean="0">
                <a:solidFill>
                  <a:srgbClr val="E47823"/>
                </a:solidFill>
              </a:rPr>
              <a:t>2012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</a:pPr>
            <a:r>
              <a:rPr lang="en-GB" sz="2200" dirty="0" smtClean="0"/>
              <a:t>Nurse-Led </a:t>
            </a:r>
            <a:r>
              <a:rPr lang="en-GB" sz="2200" dirty="0"/>
              <a:t>Management of Breast </a:t>
            </a:r>
            <a:r>
              <a:rPr lang="en-GB" sz="2200" dirty="0" smtClean="0"/>
              <a:t>Cancer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E47823"/>
                </a:solidFill>
              </a:rPr>
              <a:t> </a:t>
            </a:r>
            <a:r>
              <a:rPr lang="en-GB" sz="2200" dirty="0" smtClean="0">
                <a:solidFill>
                  <a:srgbClr val="E47823"/>
                </a:solidFill>
              </a:rPr>
              <a:t>     </a:t>
            </a:r>
            <a:r>
              <a:rPr lang="en-GB" sz="2200" b="1" dirty="0" smtClean="0">
                <a:solidFill>
                  <a:srgbClr val="E47823"/>
                </a:solidFill>
              </a:rPr>
              <a:t>Launching September 2012</a:t>
            </a:r>
          </a:p>
          <a:p>
            <a:pPr>
              <a:buFont typeface="Arial" pitchFamily="34" charset="0"/>
              <a:buChar char="•"/>
            </a:pPr>
            <a:r>
              <a:rPr lang="en-GB" sz="2200" b="1" dirty="0"/>
              <a:t> </a:t>
            </a:r>
            <a:r>
              <a:rPr lang="en-GB" sz="2200" dirty="0" smtClean="0"/>
              <a:t>Nurse-Led </a:t>
            </a:r>
            <a:r>
              <a:rPr lang="en-GB" sz="2200" dirty="0"/>
              <a:t>Management of Colorectal </a:t>
            </a:r>
            <a:r>
              <a:rPr lang="en-GB" sz="2200" dirty="0" smtClean="0"/>
              <a:t>Cancer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E47823"/>
                </a:solidFill>
              </a:rPr>
              <a:t> </a:t>
            </a:r>
            <a:r>
              <a:rPr lang="en-GB" sz="2200" dirty="0" smtClean="0">
                <a:solidFill>
                  <a:srgbClr val="E47823"/>
                </a:solidFill>
              </a:rPr>
              <a:t>     </a:t>
            </a:r>
            <a:r>
              <a:rPr lang="en-GB" sz="2200" b="1" dirty="0" smtClean="0">
                <a:solidFill>
                  <a:srgbClr val="E47823"/>
                </a:solidFill>
              </a:rPr>
              <a:t>Launching </a:t>
            </a:r>
            <a:r>
              <a:rPr lang="en-GB" sz="2200" b="1" dirty="0">
                <a:solidFill>
                  <a:srgbClr val="E47823"/>
                </a:solidFill>
              </a:rPr>
              <a:t>September 2012</a:t>
            </a:r>
          </a:p>
          <a:p>
            <a:pPr>
              <a:buFont typeface="Arial" pitchFamily="34" charset="0"/>
              <a:buChar char="•"/>
            </a:pPr>
            <a:endParaRPr lang="en-GB" b="1" dirty="0"/>
          </a:p>
          <a:p>
            <a:pPr>
              <a:buFont typeface="Arial" pitchFamily="34" charset="0"/>
              <a:buChar char="•"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dirty="0" smtClean="0">
              <a:solidFill>
                <a:srgbClr val="E47823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E47823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E47823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E47823"/>
              </a:solidFill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65073" y="5481567"/>
            <a:ext cx="660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+mj-lt"/>
              </a:rPr>
              <a:t>Format</a:t>
            </a:r>
            <a:r>
              <a:rPr lang="en-GB" b="1" dirty="0">
                <a:latin typeface="+mj-lt"/>
              </a:rPr>
              <a:t>: </a:t>
            </a:r>
            <a:r>
              <a:rPr lang="en-GB" dirty="0">
                <a:latin typeface="+mj-lt"/>
              </a:rPr>
              <a:t>110mm x 190mm, 64pp approx.,  soft cover, perfect bound</a:t>
            </a:r>
          </a:p>
          <a:p>
            <a:r>
              <a:rPr lang="en-GB" b="1" i="1" dirty="0">
                <a:latin typeface="+mj-lt"/>
              </a:rPr>
              <a:t>Designed for print or digital distribution to fit your campaign </a:t>
            </a:r>
            <a:r>
              <a:rPr lang="en-GB" b="1" i="1" dirty="0" smtClean="0">
                <a:latin typeface="+mj-lt"/>
              </a:rPr>
              <a:t>needs</a:t>
            </a:r>
            <a:endParaRPr lang="en-GB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94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Products: Journals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950" y="1478071"/>
            <a:ext cx="8061006" cy="4935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Healthcom Media represent a  number of Wolters Kluwer journal titles, </a:t>
            </a:r>
            <a:r>
              <a:rPr lang="en-US" sz="2000" dirty="0"/>
              <a:t>(</a:t>
            </a:r>
            <a:r>
              <a:rPr lang="en-US" sz="2000" dirty="0" smtClean="0"/>
              <a:t>exclusively in Middle East and North Africa) including: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49" y="4300545"/>
            <a:ext cx="1262063" cy="18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89764" y="2329841"/>
            <a:ext cx="64571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Clinical </a:t>
            </a:r>
            <a:r>
              <a:rPr lang="en-GB" sz="2000" dirty="0">
                <a:latin typeface="+mj-lt"/>
              </a:rPr>
              <a:t>Obstetrics</a:t>
            </a:r>
          </a:p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Menopause</a:t>
            </a:r>
            <a:endParaRPr lang="en-GB" sz="2000" dirty="0">
              <a:latin typeface="+mj-lt"/>
            </a:endParaRPr>
          </a:p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Journal </a:t>
            </a:r>
            <a:r>
              <a:rPr lang="en-GB" sz="2000" dirty="0">
                <a:latin typeface="+mj-lt"/>
              </a:rPr>
              <a:t>of Pediatric Gastroenterology </a:t>
            </a:r>
            <a:r>
              <a:rPr lang="en-GB" sz="2000" dirty="0" smtClean="0">
                <a:latin typeface="+mj-lt"/>
              </a:rPr>
              <a:t>Nutrition</a:t>
            </a:r>
            <a:endParaRPr lang="en-GB" sz="2000" dirty="0">
              <a:latin typeface="+mj-lt"/>
            </a:endParaRPr>
          </a:p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Journal </a:t>
            </a:r>
            <a:r>
              <a:rPr lang="en-GB" sz="2000" dirty="0">
                <a:latin typeface="+mj-lt"/>
              </a:rPr>
              <a:t>of Thoracic Oncology</a:t>
            </a:r>
          </a:p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Retina</a:t>
            </a:r>
            <a:endParaRPr lang="en-GB" sz="2000" dirty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50" y="4216801"/>
            <a:ext cx="1250156" cy="194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8580" y="4275996"/>
            <a:ext cx="1273969" cy="183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31" y="4291647"/>
            <a:ext cx="1273969" cy="183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42" y="4291648"/>
            <a:ext cx="1273969" cy="183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Journals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Healthcom Media have launched a new series of quarterly review journals in a number of key disease areas: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Launching in 2012</a:t>
            </a:r>
            <a:endParaRPr lang="en-GB" b="1" dirty="0">
              <a:solidFill>
                <a:srgbClr val="E47823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World’s </a:t>
            </a:r>
            <a:r>
              <a:rPr lang="en-GB" dirty="0" smtClean="0"/>
              <a:t>Diabetes Journal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World’s  Dermatology Journal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World’s Cosmetology </a:t>
            </a:r>
            <a:r>
              <a:rPr lang="en-GB" dirty="0" smtClean="0"/>
              <a:t>Journal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World’s Pain Management Journal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874" y="274639"/>
            <a:ext cx="8061006" cy="815126"/>
          </a:xfrm>
        </p:spPr>
        <p:txBody>
          <a:bodyPr/>
          <a:lstStyle/>
          <a:p>
            <a:r>
              <a:rPr lang="en-GB" dirty="0" smtClean="0"/>
              <a:t>Products: Personalised Medicine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390390"/>
            <a:ext cx="8061006" cy="47357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The rise of personalised medicine has been well-documented but there is a need to promote understanding amongst healthcare professionals about how to apply new research in diagnostic biomarkers to patient management.</a:t>
            </a:r>
          </a:p>
          <a:p>
            <a:pPr marL="0" indent="0">
              <a:buNone/>
            </a:pPr>
            <a:r>
              <a:rPr lang="en-GB" sz="2000" dirty="0" smtClean="0"/>
              <a:t>Healthcom Media have launched a series of  print and digital books and other educational tools that will provide valuable information about:</a:t>
            </a:r>
          </a:p>
          <a:p>
            <a:pPr>
              <a:lnSpc>
                <a:spcPct val="150000"/>
              </a:lnSpc>
            </a:pPr>
            <a:r>
              <a:rPr lang="en-GB" sz="2000" dirty="0" smtClean="0"/>
              <a:t>How the research can be applied to practical disease management </a:t>
            </a:r>
          </a:p>
          <a:p>
            <a:r>
              <a:rPr lang="en-GB" sz="2000" dirty="0" smtClean="0"/>
              <a:t>The role of biomarkers and how these can impact on diagnostics and improve patient outcomes</a:t>
            </a:r>
          </a:p>
          <a:p>
            <a:pPr marL="0" indent="0">
              <a:buNone/>
            </a:pPr>
            <a:endParaRPr lang="en-GB" sz="1000" dirty="0" smtClean="0"/>
          </a:p>
          <a:p>
            <a:pPr>
              <a:spcBef>
                <a:spcPts val="0"/>
              </a:spcBef>
              <a:buFont typeface="Arial" pitchFamily="34" charset="0"/>
              <a:buChar char="•"/>
            </a:pPr>
            <a:r>
              <a:rPr lang="en-GB" sz="2000" dirty="0" smtClean="0"/>
              <a:t>How to develop effective patient-centred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 smtClean="0"/>
              <a:t>      approaches to disease management</a:t>
            </a:r>
            <a:endParaRPr lang="en-GB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83" y="47560"/>
            <a:ext cx="1187897" cy="16797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0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Personalized Medicine series</a:t>
            </a:r>
            <a:endParaRPr lang="en-GB" dirty="0"/>
          </a:p>
        </p:txBody>
      </p:sp>
      <p:pic>
        <p:nvPicPr>
          <p:cNvPr id="2050" name="Picture 2" descr="C:\Users\lindag\Documents\Healthcom\Personalised Medicine series\Prostate Cancer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49" y="1993218"/>
            <a:ext cx="1187897" cy="1663659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9764" y="1375723"/>
            <a:ext cx="272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E47823"/>
                </a:solidFill>
                <a:latin typeface="+mj-lt"/>
              </a:rPr>
              <a:t>Coming Soon: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18981" y="2262120"/>
            <a:ext cx="512314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Personalised Medicine in Colorectal Cancer</a:t>
            </a:r>
          </a:p>
          <a:p>
            <a:r>
              <a:rPr lang="en-GB" sz="2000" b="1" dirty="0" smtClean="0">
                <a:solidFill>
                  <a:srgbClr val="E47823"/>
                </a:solidFill>
                <a:latin typeface="+mj-lt"/>
              </a:rPr>
              <a:t>Launching June/July 2012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sz="2000" dirty="0" smtClean="0">
                <a:latin typeface="+mj-lt"/>
              </a:rPr>
              <a:t>Personalised Medicine in Castrate-Resistant Prostate Cancer</a:t>
            </a:r>
          </a:p>
          <a:p>
            <a:r>
              <a:rPr lang="en-GB" sz="2000" b="1" dirty="0" smtClean="0">
                <a:solidFill>
                  <a:srgbClr val="E47823"/>
                </a:solidFill>
                <a:latin typeface="+mj-lt"/>
              </a:rPr>
              <a:t>Launching July 2012</a:t>
            </a:r>
            <a:endParaRPr lang="en-GB" sz="2000" b="1" dirty="0">
              <a:solidFill>
                <a:srgbClr val="E4782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1703" y="5844632"/>
            <a:ext cx="432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+mj-lt"/>
              </a:rPr>
              <a:t>Format</a:t>
            </a:r>
            <a:r>
              <a:rPr lang="en-GB" dirty="0" smtClean="0">
                <a:latin typeface="+mj-lt"/>
              </a:rPr>
              <a:t>: A5, 80-120pp, soft cover, full colour</a:t>
            </a:r>
          </a:p>
          <a:p>
            <a:r>
              <a:rPr lang="en-GB" b="1" dirty="0" smtClean="0">
                <a:latin typeface="+mj-lt"/>
              </a:rPr>
              <a:t>Print and Digital delivery options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48" y="3828452"/>
            <a:ext cx="1212850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8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Products: Integrated Healthcare Series</a:t>
            </a:r>
            <a:br>
              <a:rPr lang="en-GB" dirty="0" smtClean="0"/>
            </a:br>
            <a:r>
              <a:rPr lang="en-GB" dirty="0" smtClean="0"/>
              <a:t>Multidisciplinary Team Management</a:t>
            </a:r>
            <a:endParaRPr lang="en-GB" dirty="0"/>
          </a:p>
        </p:txBody>
      </p:sp>
      <p:pic>
        <p:nvPicPr>
          <p:cNvPr id="4102" name="Picture 6" descr="C:\Users\lindag\Documents\Healthcom\Thyroid 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66" y="128512"/>
            <a:ext cx="1403878" cy="198516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41951" y="1929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28255" y="1593273"/>
            <a:ext cx="7526813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+mj-lt"/>
              </a:rPr>
              <a:t>Healthcom Media have developed a new series of multi-media education tools to support integrated patient care programs</a:t>
            </a:r>
          </a:p>
          <a:p>
            <a:endParaRPr lang="en-GB" sz="1000" dirty="0">
              <a:latin typeface="+mj-lt"/>
            </a:endParaRPr>
          </a:p>
          <a:p>
            <a:pPr>
              <a:buClr>
                <a:schemeClr val="accent2"/>
              </a:buClr>
            </a:pPr>
            <a:r>
              <a:rPr lang="en-GB" sz="2000" dirty="0" smtClean="0">
                <a:latin typeface="+mj-lt"/>
              </a:rPr>
              <a:t>The series will:</a:t>
            </a:r>
          </a:p>
          <a:p>
            <a:pPr>
              <a:buClr>
                <a:schemeClr val="accent2"/>
              </a:buClr>
            </a:pPr>
            <a:endParaRPr lang="en-GB" sz="1000" dirty="0">
              <a:latin typeface="+mj-lt"/>
            </a:endParaRPr>
          </a:p>
          <a:p>
            <a:pPr marL="285750" lvl="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Highlight the importance of the multidisciplinary team management model  to  improve patient outcomes.</a:t>
            </a:r>
          </a:p>
          <a:p>
            <a:pPr marL="285750" lvl="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Provide practical </a:t>
            </a:r>
            <a:r>
              <a:rPr lang="en-GB" sz="2000" dirty="0">
                <a:latin typeface="+mj-lt"/>
              </a:rPr>
              <a:t>information on how to set-up a multidisciplinary </a:t>
            </a:r>
            <a:r>
              <a:rPr lang="en-GB" sz="2000" dirty="0" smtClean="0">
                <a:latin typeface="+mj-lt"/>
              </a:rPr>
              <a:t>team</a:t>
            </a:r>
          </a:p>
          <a:p>
            <a:pPr marL="285750" lvl="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Provide Healthcare Professional and Patient perspectives to aid understanding</a:t>
            </a:r>
          </a:p>
          <a:p>
            <a:pPr marL="285750" lvl="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Provide tools for team members that aid planning of care </a:t>
            </a:r>
            <a:r>
              <a:rPr lang="en-GB" dirty="0" smtClean="0">
                <a:latin typeface="+mj-lt"/>
              </a:rPr>
              <a:t>provision</a:t>
            </a:r>
          </a:p>
          <a:p>
            <a:pPr marL="285750" lvl="0" indent="-285750">
              <a:buClr>
                <a:schemeClr val="accent2"/>
              </a:buClr>
              <a:buFont typeface="Arial" pitchFamily="34" charset="0"/>
              <a:buChar char="•"/>
            </a:pPr>
            <a:endParaRPr lang="en-GB" dirty="0" smtClean="0">
              <a:latin typeface="+mj-lt"/>
            </a:endParaRPr>
          </a:p>
          <a:p>
            <a:pPr lvl="0"/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8255" y="5264729"/>
            <a:ext cx="6848892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E47823"/>
              </a:buClr>
            </a:pPr>
            <a:r>
              <a:rPr lang="en-GB" sz="1600" b="1" dirty="0">
                <a:solidFill>
                  <a:srgbClr val="006A85"/>
                </a:solidFill>
                <a:latin typeface="Calibri"/>
                <a:cs typeface="Arial"/>
              </a:rPr>
              <a:t>Format: </a:t>
            </a:r>
            <a:r>
              <a:rPr lang="en-GB" sz="1600" dirty="0" smtClean="0">
                <a:solidFill>
                  <a:srgbClr val="006A85"/>
                </a:solidFill>
                <a:latin typeface="Calibri"/>
                <a:cs typeface="Arial"/>
              </a:rPr>
              <a:t>A5 booklet, 48-64pp approx.,  </a:t>
            </a:r>
            <a:r>
              <a:rPr lang="en-GB" sz="1600" dirty="0">
                <a:solidFill>
                  <a:srgbClr val="006A85"/>
                </a:solidFill>
                <a:latin typeface="Calibri"/>
                <a:cs typeface="Arial"/>
              </a:rPr>
              <a:t>soft cover, perfect </a:t>
            </a:r>
            <a:r>
              <a:rPr lang="en-GB" sz="1600" dirty="0" smtClean="0">
                <a:solidFill>
                  <a:srgbClr val="006A85"/>
                </a:solidFill>
                <a:latin typeface="Calibri"/>
                <a:cs typeface="Arial"/>
              </a:rPr>
              <a:t>bound</a:t>
            </a:r>
          </a:p>
          <a:p>
            <a:pPr lvl="0">
              <a:spcBef>
                <a:spcPct val="20000"/>
              </a:spcBef>
              <a:buClr>
                <a:srgbClr val="E47823"/>
              </a:buClr>
            </a:pPr>
            <a:r>
              <a:rPr lang="en-GB" sz="1600" dirty="0" smtClean="0">
                <a:solidFill>
                  <a:srgbClr val="006A85"/>
                </a:solidFill>
                <a:latin typeface="Calibri"/>
                <a:cs typeface="Arial"/>
              </a:rPr>
              <a:t>Accompany CD-ROM containing video and additional learning resources</a:t>
            </a:r>
            <a:endParaRPr lang="en-GB" sz="1600" dirty="0">
              <a:solidFill>
                <a:srgbClr val="006A85"/>
              </a:solidFill>
              <a:latin typeface="Calibri"/>
              <a:cs typeface="Arial"/>
            </a:endParaRPr>
          </a:p>
          <a:p>
            <a:pPr lvl="0">
              <a:spcBef>
                <a:spcPct val="20000"/>
              </a:spcBef>
              <a:buClr>
                <a:srgbClr val="E47823"/>
              </a:buClr>
            </a:pPr>
            <a:r>
              <a:rPr lang="en-GB" sz="1600" b="1" i="1" dirty="0">
                <a:solidFill>
                  <a:srgbClr val="006A85"/>
                </a:solidFill>
                <a:latin typeface="Calibri"/>
                <a:cs typeface="Arial"/>
              </a:rPr>
              <a:t>Designed for print or digital distribution to fit your campaign </a:t>
            </a:r>
            <a:r>
              <a:rPr lang="en-GB" b="1" i="1" dirty="0">
                <a:solidFill>
                  <a:srgbClr val="006A85"/>
                </a:solidFill>
                <a:latin typeface="Calibri"/>
                <a:cs typeface="Arial"/>
              </a:rPr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10476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Products: Integrated Healthcare Series</a:t>
            </a:r>
            <a:br>
              <a:rPr lang="en-GB" dirty="0"/>
            </a:br>
            <a:r>
              <a:rPr lang="en-GB" dirty="0"/>
              <a:t>Multidisciplinary Team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659" y="1478072"/>
            <a:ext cx="5909177" cy="26505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Coming Soon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lvl="0">
              <a:spcBef>
                <a:spcPts val="0"/>
              </a:spcBef>
            </a:pPr>
            <a:endParaRPr lang="en-GB" sz="2000" dirty="0">
              <a:solidFill>
                <a:srgbClr val="006A85"/>
              </a:solidFill>
            </a:endParaRPr>
          </a:p>
          <a:p>
            <a:pPr lvl="0">
              <a:spcBef>
                <a:spcPts val="0"/>
              </a:spcBef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dirty="0" smtClean="0">
              <a:solidFill>
                <a:srgbClr val="006A85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b="1" dirty="0" smtClean="0">
              <a:solidFill>
                <a:srgbClr val="E47823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2000" b="1" dirty="0">
              <a:solidFill>
                <a:srgbClr val="E47823"/>
              </a:solidFill>
            </a:endParaRPr>
          </a:p>
        </p:txBody>
      </p:sp>
      <p:pic>
        <p:nvPicPr>
          <p:cNvPr id="4" name="Picture 3" descr="C:\Users\lindag\Documents\Healthcom\Integrative healthcare series\MDT Series\MDT - NET\Design\MDT NE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1967346"/>
            <a:ext cx="1390010" cy="196535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46218" y="1967346"/>
            <a:ext cx="6481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47823"/>
              </a:buClr>
            </a:pPr>
            <a:r>
              <a:rPr lang="en-GB" sz="2000" b="1" dirty="0" smtClean="0">
                <a:latin typeface="+mj-lt"/>
              </a:rPr>
              <a:t>Multidisciplinary Team Management</a:t>
            </a:r>
          </a:p>
          <a:p>
            <a:pPr>
              <a:buClr>
                <a:srgbClr val="E47823"/>
              </a:buClr>
            </a:pPr>
            <a:r>
              <a:rPr lang="en-GB" sz="2000" dirty="0" smtClean="0">
                <a:latin typeface="+mj-lt"/>
              </a:rPr>
              <a:t> Optimal Patient Management of Neuroendocrine Tumors</a:t>
            </a:r>
          </a:p>
          <a:p>
            <a:r>
              <a:rPr lang="en-GB" sz="2000" dirty="0">
                <a:solidFill>
                  <a:srgbClr val="E47823"/>
                </a:solidFill>
                <a:latin typeface="+mj-lt"/>
              </a:rPr>
              <a:t> </a:t>
            </a:r>
            <a:r>
              <a:rPr lang="en-GB" sz="2000" b="1" dirty="0" smtClean="0">
                <a:solidFill>
                  <a:srgbClr val="E47823"/>
                </a:solidFill>
                <a:latin typeface="+mj-lt"/>
              </a:rPr>
              <a:t>Launching May 2012</a:t>
            </a:r>
          </a:p>
          <a:p>
            <a:endParaRPr lang="en-GB" sz="2000" b="1" dirty="0">
              <a:solidFill>
                <a:srgbClr val="E47823"/>
              </a:solidFill>
              <a:latin typeface="+mj-lt"/>
            </a:endParaRPr>
          </a:p>
          <a:p>
            <a:r>
              <a:rPr lang="en-GB" sz="2000" b="1" dirty="0" smtClean="0">
                <a:latin typeface="+mj-lt"/>
              </a:rPr>
              <a:t>Multidisciplinary Management of </a:t>
            </a:r>
            <a:r>
              <a:rPr lang="en-GB" sz="2000" b="1" dirty="0">
                <a:latin typeface="+mj-lt"/>
              </a:rPr>
              <a:t>Advanced RCC</a:t>
            </a:r>
          </a:p>
          <a:p>
            <a:r>
              <a:rPr lang="en-GB" sz="2000" dirty="0" smtClean="0">
                <a:latin typeface="+mj-lt"/>
              </a:rPr>
              <a:t>Optimizing Patient Outcomes in Advanced Kidney  Cancer</a:t>
            </a:r>
          </a:p>
          <a:p>
            <a:r>
              <a:rPr lang="en-GB" sz="2000" b="1" dirty="0" smtClean="0">
                <a:solidFill>
                  <a:srgbClr val="E47823"/>
                </a:solidFill>
                <a:latin typeface="+mj-lt"/>
              </a:rPr>
              <a:t>Launching July  2012 </a:t>
            </a:r>
            <a:endParaRPr lang="en-GB" sz="2000" b="1" dirty="0">
              <a:solidFill>
                <a:srgbClr val="E47823"/>
              </a:solidFill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endParaRPr lang="en-GB" sz="2000" b="1" dirty="0">
              <a:solidFill>
                <a:srgbClr val="E47823"/>
              </a:solidFill>
              <a:latin typeface="+mj-lt"/>
            </a:endParaRPr>
          </a:p>
        </p:txBody>
      </p:sp>
      <p:pic>
        <p:nvPicPr>
          <p:cNvPr id="2054" name="Picture 6" descr="C:\Users\lindag\Pictures\MDT G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9" y="4214453"/>
            <a:ext cx="1403793" cy="1981951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46219" y="4559097"/>
            <a:ext cx="55392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E47823"/>
              </a:buClr>
              <a:buFont typeface="Arial" pitchFamily="34" charset="0"/>
              <a:buChar char="•"/>
            </a:pPr>
            <a:endParaRPr lang="en-GB" b="1" dirty="0" smtClean="0"/>
          </a:p>
          <a:p>
            <a:pPr>
              <a:buClr>
                <a:srgbClr val="E47823"/>
              </a:buClr>
            </a:pPr>
            <a:r>
              <a:rPr lang="en-GB" sz="2000" b="1" dirty="0" smtClean="0">
                <a:latin typeface="+mj-lt"/>
              </a:rPr>
              <a:t>A Multidisciplinary Team Approach</a:t>
            </a:r>
            <a:endParaRPr lang="en-GB" sz="2000" b="1" dirty="0">
              <a:latin typeface="+mj-lt"/>
            </a:endParaRPr>
          </a:p>
          <a:p>
            <a:pPr>
              <a:buClr>
                <a:srgbClr val="E47823"/>
              </a:buClr>
            </a:pPr>
            <a:r>
              <a:rPr lang="en-GB" sz="2000" dirty="0" smtClean="0">
                <a:latin typeface="+mj-lt"/>
              </a:rPr>
              <a:t>Gastrointestinal Tumor Management</a:t>
            </a:r>
          </a:p>
          <a:p>
            <a:pPr>
              <a:buClr>
                <a:srgbClr val="E47823"/>
              </a:buClr>
            </a:pPr>
            <a:r>
              <a:rPr lang="en-GB" sz="2000" b="1" dirty="0" smtClean="0">
                <a:solidFill>
                  <a:srgbClr val="E47823"/>
                </a:solidFill>
                <a:latin typeface="+mj-lt"/>
              </a:rPr>
              <a:t>Launching May </a:t>
            </a:r>
            <a:r>
              <a:rPr lang="en-GB" sz="2000" b="1" dirty="0">
                <a:solidFill>
                  <a:srgbClr val="E47823"/>
                </a:solidFill>
                <a:latin typeface="+mj-lt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9462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lindag\Documents\Healthcom\Integrative healthcare series\MDT Series\MDT - NET\Design\MDT NE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17" y="1422553"/>
            <a:ext cx="5346192" cy="377952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Multidisciplinary Team Management: Neuroendocrine Tumours: Sample Page </a:t>
            </a:r>
            <a:r>
              <a:rPr lang="en-GB" dirty="0"/>
              <a:t>L</a:t>
            </a:r>
            <a:r>
              <a:rPr lang="en-GB" dirty="0" smtClean="0"/>
              <a:t>ayouts</a:t>
            </a:r>
            <a:endParaRPr lang="en-GB" dirty="0"/>
          </a:p>
        </p:txBody>
      </p:sp>
      <p:pic>
        <p:nvPicPr>
          <p:cNvPr id="1028" name="Picture 4" descr="C:\Users\lindag\Documents\Healthcom\Integrative healthcare series\MDT Series\MDT - NET\Design\MDT NET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24" y="2222522"/>
            <a:ext cx="5346192" cy="377952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61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Newsletters</a:t>
            </a:r>
            <a:endParaRPr lang="en-GB" dirty="0"/>
          </a:p>
        </p:txBody>
      </p:sp>
      <p:pic>
        <p:nvPicPr>
          <p:cNvPr id="3074" name="Picture 2" descr="C:\Users\lindag\Documents\Healthcom\Website information for Marian\Newsletter Anti Aging-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1396655"/>
            <a:ext cx="2839171" cy="4004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7523" y="1691870"/>
            <a:ext cx="4895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47823"/>
              </a:buClr>
            </a:pPr>
            <a:r>
              <a:rPr lang="en-GB" sz="2000" dirty="0">
                <a:latin typeface="+mj-lt"/>
              </a:rPr>
              <a:t>Bespoke Newsletters to promote your brand at a frequency that suits you</a:t>
            </a:r>
          </a:p>
          <a:p>
            <a:pPr marL="342900" indent="-342900">
              <a:buClr>
                <a:srgbClr val="E47823"/>
              </a:buClr>
              <a:buFont typeface="Arial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Print </a:t>
            </a:r>
            <a:r>
              <a:rPr lang="en-GB" sz="2000" dirty="0">
                <a:latin typeface="+mj-lt"/>
              </a:rPr>
              <a:t>and digital distribution options   available</a:t>
            </a:r>
          </a:p>
          <a:p>
            <a:pPr marL="342900" indent="-342900">
              <a:buClr>
                <a:srgbClr val="E47823"/>
              </a:buClr>
              <a:buFont typeface="Arial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We are happy to quote according to your requirements</a:t>
            </a:r>
            <a:endParaRPr lang="en-GB" sz="2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505" y="5430982"/>
            <a:ext cx="38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Format: </a:t>
            </a:r>
            <a:r>
              <a:rPr lang="en-GB" dirty="0" smtClean="0">
                <a:latin typeface="+mj-lt"/>
              </a:rPr>
              <a:t>A4</a:t>
            </a:r>
            <a:r>
              <a:rPr lang="en-GB" dirty="0">
                <a:latin typeface="+mj-lt"/>
              </a:rPr>
              <a:t>, 4pp, full </a:t>
            </a:r>
            <a:r>
              <a:rPr lang="en-GB" dirty="0" smtClean="0">
                <a:latin typeface="+mj-lt"/>
              </a:rPr>
              <a:t>colour</a:t>
            </a:r>
          </a:p>
          <a:p>
            <a:r>
              <a:rPr lang="en-GB" b="1" dirty="0" smtClean="0">
                <a:latin typeface="+mj-lt"/>
              </a:rPr>
              <a:t>Print and digital  delivery options 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We 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An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>
                <a:latin typeface="+mj-lt"/>
              </a:rPr>
              <a:t>innovative </a:t>
            </a:r>
            <a:r>
              <a:rPr lang="en-GB" sz="2000" dirty="0" smtClean="0">
                <a:latin typeface="+mj-lt"/>
              </a:rPr>
              <a:t>healthcare publishing </a:t>
            </a:r>
            <a:r>
              <a:rPr lang="en-GB" sz="2000" dirty="0">
                <a:latin typeface="+mj-lt"/>
              </a:rPr>
              <a:t>and </a:t>
            </a:r>
            <a:r>
              <a:rPr lang="en-GB" sz="2000" dirty="0" smtClean="0">
                <a:latin typeface="+mj-lt"/>
              </a:rPr>
              <a:t>communications </a:t>
            </a:r>
            <a:r>
              <a:rPr lang="en-GB" sz="2000" dirty="0">
                <a:latin typeface="+mj-lt"/>
              </a:rPr>
              <a:t>company </a:t>
            </a:r>
            <a:endParaRPr lang="en-GB" sz="2000" dirty="0" smtClean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Based </a:t>
            </a:r>
            <a:r>
              <a:rPr lang="en-GB" sz="2000" dirty="0">
                <a:latin typeface="+mj-lt"/>
              </a:rPr>
              <a:t>in Oxford, UK</a:t>
            </a:r>
          </a:p>
          <a:p>
            <a:r>
              <a:rPr lang="en-GB" sz="2000" dirty="0">
                <a:latin typeface="+mj-lt"/>
              </a:rPr>
              <a:t>20 years experience of working </a:t>
            </a:r>
            <a:r>
              <a:rPr lang="en-GB" sz="2000" dirty="0" smtClean="0">
                <a:latin typeface="+mj-lt"/>
              </a:rPr>
              <a:t>with the </a:t>
            </a:r>
            <a:r>
              <a:rPr lang="en-GB" sz="2000" dirty="0">
                <a:latin typeface="+mj-lt"/>
              </a:rPr>
              <a:t>pharma industry worldwide</a:t>
            </a:r>
          </a:p>
          <a:p>
            <a:r>
              <a:rPr lang="en-GB" sz="2000" dirty="0" smtClean="0">
                <a:latin typeface="+mj-lt"/>
              </a:rPr>
              <a:t>Providers of  </a:t>
            </a:r>
            <a:r>
              <a:rPr lang="en-GB" sz="2000" dirty="0">
                <a:latin typeface="+mj-lt"/>
              </a:rPr>
              <a:t>high quality solutions for the pharma and healthcare </a:t>
            </a:r>
            <a:r>
              <a:rPr lang="en-GB" sz="2000" dirty="0" smtClean="0">
                <a:latin typeface="+mj-lt"/>
              </a:rPr>
              <a:t>industry in print and digital media</a:t>
            </a:r>
          </a:p>
          <a:p>
            <a:endParaRPr lang="en-GB" sz="2000" dirty="0">
              <a:latin typeface="+mj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0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Newsletters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Examples of recent client  Newsletters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42" y="2302068"/>
            <a:ext cx="2880987" cy="372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2" y="1998739"/>
            <a:ext cx="3058129" cy="43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Product Monographs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Healthcom Media are experienced in developing Product Monographs to suit the needs of our clients.</a:t>
            </a:r>
          </a:p>
          <a:p>
            <a:r>
              <a:rPr lang="en-GB" sz="2000" dirty="0" smtClean="0"/>
              <a:t> We are happy to provide a quote to fit your requirements</a:t>
            </a:r>
            <a:endParaRPr lang="en-GB" sz="2000" dirty="0"/>
          </a:p>
        </p:txBody>
      </p:sp>
      <p:pic>
        <p:nvPicPr>
          <p:cNvPr id="2050" name="Picture 2" descr="C:\Users\lindag\Pictures\Pic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93" y="2748252"/>
            <a:ext cx="2109787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9764" y="5202833"/>
            <a:ext cx="486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Format</a:t>
            </a:r>
            <a:r>
              <a:rPr lang="en-GB" dirty="0">
                <a:latin typeface="+mj-lt"/>
              </a:rPr>
              <a:t>: </a:t>
            </a:r>
            <a:r>
              <a:rPr lang="en-GB" dirty="0" smtClean="0">
                <a:latin typeface="+mj-lt"/>
              </a:rPr>
              <a:t>A5,16pp </a:t>
            </a:r>
            <a:r>
              <a:rPr lang="en-GB" dirty="0">
                <a:latin typeface="+mj-lt"/>
              </a:rPr>
              <a:t>+ 4pp </a:t>
            </a:r>
            <a:r>
              <a:rPr lang="en-GB" dirty="0" smtClean="0">
                <a:latin typeface="+mj-lt"/>
              </a:rPr>
              <a:t>cover</a:t>
            </a:r>
            <a:endParaRPr lang="en-GB" b="1" dirty="0">
              <a:latin typeface="+mj-lt"/>
            </a:endParaRPr>
          </a:p>
          <a:p>
            <a:r>
              <a:rPr lang="en-GB" b="1" dirty="0" smtClean="0">
                <a:latin typeface="+mj-lt"/>
              </a:rPr>
              <a:t>Product Visibility: </a:t>
            </a:r>
            <a:r>
              <a:rPr lang="en-GB" dirty="0" smtClean="0">
                <a:latin typeface="+mj-lt"/>
              </a:rPr>
              <a:t>Up to </a:t>
            </a:r>
            <a:r>
              <a:rPr lang="en-GB" dirty="0">
                <a:latin typeface="+mj-lt"/>
              </a:rPr>
              <a:t>3 </a:t>
            </a:r>
            <a:r>
              <a:rPr lang="en-GB" dirty="0" smtClean="0">
                <a:latin typeface="+mj-lt"/>
              </a:rPr>
              <a:t> x Product Adverts included if required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Product Manuals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77" y="2926009"/>
            <a:ext cx="3815608" cy="2602260"/>
          </a:xfrm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B w="114300" prst="artDeco"/>
          </a:sp3d>
        </p:spPr>
      </p:pic>
      <p:sp>
        <p:nvSpPr>
          <p:cNvPr id="6" name="TextBox 5"/>
          <p:cNvSpPr txBox="1"/>
          <p:nvPr/>
        </p:nvSpPr>
        <p:spPr>
          <a:xfrm>
            <a:off x="1168146" y="1436316"/>
            <a:ext cx="7209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Healthcom Media have expertise in developing Product Manuals to support your brand</a:t>
            </a:r>
          </a:p>
          <a:p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marL="342900" indent="-342900">
              <a:buClr>
                <a:srgbClr val="E47823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Ask us for a quote</a:t>
            </a:r>
            <a:endParaRPr lang="en-GB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55" y="5869816"/>
            <a:ext cx="486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Format: </a:t>
            </a:r>
            <a:r>
              <a:rPr lang="en-GB" dirty="0" smtClean="0">
                <a:latin typeface="+mj-lt"/>
              </a:rPr>
              <a:t>A4</a:t>
            </a:r>
            <a:r>
              <a:rPr lang="en-GB" dirty="0">
                <a:latin typeface="+mj-lt"/>
              </a:rPr>
              <a:t>, 16pp + </a:t>
            </a:r>
            <a:r>
              <a:rPr lang="en-GB" dirty="0" smtClean="0">
                <a:latin typeface="+mj-lt"/>
              </a:rPr>
              <a:t>4pp cover</a:t>
            </a:r>
          </a:p>
          <a:p>
            <a:r>
              <a:rPr lang="en-GB" b="1" dirty="0" smtClean="0">
                <a:latin typeface="+mj-lt"/>
              </a:rPr>
              <a:t>Product Visibility: </a:t>
            </a:r>
            <a:r>
              <a:rPr lang="en-GB" dirty="0" smtClean="0">
                <a:latin typeface="+mj-lt"/>
              </a:rPr>
              <a:t>Up to </a:t>
            </a:r>
            <a:r>
              <a:rPr lang="en-GB" dirty="0">
                <a:latin typeface="+mj-lt"/>
              </a:rPr>
              <a:t>3 </a:t>
            </a:r>
            <a:r>
              <a:rPr lang="en-GB" dirty="0" smtClean="0">
                <a:latin typeface="+mj-lt"/>
              </a:rPr>
              <a:t> x Product Adverts included if required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2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 Training Slide Decks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 smtClean="0"/>
              <a:t>Healthcom Media works can develop slides and </a:t>
            </a:r>
            <a:r>
              <a:rPr lang="en-GB" sz="2000" dirty="0"/>
              <a:t>notes </a:t>
            </a:r>
            <a:r>
              <a:rPr lang="en-GB" sz="2000" dirty="0" smtClean="0"/>
              <a:t>to </a:t>
            </a:r>
            <a:r>
              <a:rPr lang="en-GB" sz="2000" dirty="0"/>
              <a:t>fit your strategic marketing activities and </a:t>
            </a:r>
            <a:r>
              <a:rPr lang="en-GB" sz="2000" dirty="0" smtClean="0"/>
              <a:t> internal training programmes</a:t>
            </a:r>
            <a:endParaRPr lang="en-GB" sz="2000" dirty="0"/>
          </a:p>
          <a:p>
            <a:endParaRPr lang="en-GB" sz="2000" b="1" dirty="0"/>
          </a:p>
          <a:p>
            <a:r>
              <a:rPr lang="en-GB" sz="2000" dirty="0"/>
              <a:t>Our design and editorial team </a:t>
            </a:r>
            <a:r>
              <a:rPr lang="en-GB" sz="2000" dirty="0" smtClean="0"/>
              <a:t>work closely with you to ensure your slides </a:t>
            </a:r>
            <a:r>
              <a:rPr lang="en-GB" sz="2000" dirty="0"/>
              <a:t>are visually appealing while </a:t>
            </a:r>
            <a:r>
              <a:rPr lang="en-GB" sz="2000" dirty="0" smtClean="0"/>
              <a:t>communicating </a:t>
            </a:r>
            <a:r>
              <a:rPr lang="en-GB" sz="2000" dirty="0"/>
              <a:t>key messages clearly and effectively</a:t>
            </a:r>
          </a:p>
          <a:p>
            <a:endParaRPr lang="en-GB" dirty="0"/>
          </a:p>
        </p:txBody>
      </p:sp>
      <p:pic>
        <p:nvPicPr>
          <p:cNvPr id="4" name="Picture 4" descr="Slides writing exampl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17" y="4164729"/>
            <a:ext cx="2457451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Slides writing 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86" y="4181449"/>
            <a:ext cx="2443163" cy="183356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Advances in..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764" y="1496292"/>
            <a:ext cx="6696491" cy="33943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00" dirty="0"/>
              <a:t>Healthcom </a:t>
            </a:r>
            <a:r>
              <a:rPr lang="en-GB" sz="2000" dirty="0" smtClean="0"/>
              <a:t>Media’s </a:t>
            </a:r>
            <a:r>
              <a:rPr lang="en-GB" sz="2000" dirty="0"/>
              <a:t>series of chapter-based eBooks are </a:t>
            </a:r>
            <a:endParaRPr lang="en-GB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00" dirty="0" smtClean="0"/>
              <a:t>specifically </a:t>
            </a:r>
            <a:r>
              <a:rPr lang="en-GB" sz="2000" dirty="0"/>
              <a:t>designed for  digital distribution. </a:t>
            </a:r>
            <a:endParaRPr lang="en-GB" sz="20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00" dirty="0" smtClean="0"/>
              <a:t>Each </a:t>
            </a:r>
            <a:r>
              <a:rPr lang="en-GB" sz="2000" dirty="0"/>
              <a:t>chapter written by </a:t>
            </a:r>
            <a:r>
              <a:rPr lang="en-GB" sz="2000" dirty="0" smtClean="0"/>
              <a:t>internationally renowned  KOLs</a:t>
            </a:r>
          </a:p>
          <a:p>
            <a:pPr marL="0" indent="0">
              <a:buNone/>
            </a:pPr>
            <a:endParaRPr lang="en-GB" sz="1800" b="1" dirty="0" smtClean="0"/>
          </a:p>
          <a:p>
            <a:pPr marL="0" indent="0">
              <a:buNone/>
            </a:pPr>
            <a:r>
              <a:rPr lang="en-GB" sz="1800" b="1" dirty="0" smtClean="0"/>
              <a:t>Key </a:t>
            </a:r>
            <a:r>
              <a:rPr lang="en-GB" sz="1800" b="1" dirty="0"/>
              <a:t>Features</a:t>
            </a:r>
          </a:p>
          <a:p>
            <a:r>
              <a:rPr lang="en-GB" sz="1800" dirty="0"/>
              <a:t>Independently peer-reviewed for academic credibility</a:t>
            </a:r>
          </a:p>
          <a:p>
            <a:r>
              <a:rPr lang="en-GB" sz="1800" dirty="0"/>
              <a:t> Written for an audience of specialist audience</a:t>
            </a:r>
          </a:p>
          <a:p>
            <a:r>
              <a:rPr lang="en-GB" sz="1800" dirty="0"/>
              <a:t>Providing a range of distribution opportunities: </a:t>
            </a:r>
          </a:p>
          <a:p>
            <a:endParaRPr lang="en-GB" dirty="0"/>
          </a:p>
        </p:txBody>
      </p:sp>
      <p:pic>
        <p:nvPicPr>
          <p:cNvPr id="4" name="Picture 3" descr="C:\Users\lindag\AppData\Local\Microsoft\Windows\Temporary Internet Files\Content.Outlook\A20DVU8H\ebook-Anti-aging-5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17" y="248762"/>
            <a:ext cx="1467861" cy="2082837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1873" y="5017493"/>
            <a:ext cx="5734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Format:  </a:t>
            </a:r>
            <a:r>
              <a:rPr lang="en-GB" dirty="0" smtClean="0">
                <a:latin typeface="+mj-lt"/>
              </a:rPr>
              <a:t>A5, 80pp approx, </a:t>
            </a:r>
          </a:p>
          <a:p>
            <a:r>
              <a:rPr lang="en-GB" dirty="0" smtClean="0">
                <a:latin typeface="+mj-lt"/>
              </a:rPr>
              <a:t>full colour,  Soft cover (hard cover  option available)</a:t>
            </a:r>
          </a:p>
          <a:p>
            <a:endParaRPr lang="en-GB" b="1" dirty="0" smtClean="0">
              <a:latin typeface="+mj-lt"/>
            </a:endParaRPr>
          </a:p>
          <a:p>
            <a:r>
              <a:rPr lang="en-GB" b="1" dirty="0" smtClean="0">
                <a:latin typeface="+mj-lt"/>
              </a:rPr>
              <a:t>Print and Digital Delivery </a:t>
            </a:r>
            <a:r>
              <a:rPr lang="en-GB" b="1" dirty="0">
                <a:latin typeface="+mj-lt"/>
              </a:rPr>
              <a:t>O</a:t>
            </a:r>
            <a:r>
              <a:rPr lang="en-GB" b="1" dirty="0" smtClean="0">
                <a:latin typeface="+mj-lt"/>
              </a:rPr>
              <a:t>ptions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44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Products: Advances in.. </a:t>
            </a:r>
            <a:r>
              <a:rPr lang="en-GB" dirty="0" smtClean="0"/>
              <a:t>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GB" b="1" dirty="0">
                <a:solidFill>
                  <a:srgbClr val="E47823"/>
                </a:solidFill>
              </a:rPr>
              <a:t>Coming </a:t>
            </a:r>
            <a:r>
              <a:rPr lang="en-GB" b="1" dirty="0" smtClean="0">
                <a:solidFill>
                  <a:srgbClr val="E47823"/>
                </a:solidFill>
              </a:rPr>
              <a:t>Soon</a:t>
            </a:r>
          </a:p>
          <a:p>
            <a:pPr marL="0" indent="0">
              <a:buNone/>
            </a:pPr>
            <a:r>
              <a:rPr lang="en-GB" dirty="0" smtClean="0"/>
              <a:t>Advances </a:t>
            </a:r>
            <a:r>
              <a:rPr lang="en-GB" dirty="0"/>
              <a:t>in Anti-Aging </a:t>
            </a:r>
            <a:r>
              <a:rPr lang="en-GB" dirty="0" smtClean="0"/>
              <a:t>Therapy</a:t>
            </a:r>
            <a:endParaRPr lang="en-GB" dirty="0"/>
          </a:p>
          <a:p>
            <a:pPr marL="0" lv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Launching June 2012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Advances </a:t>
            </a:r>
            <a:r>
              <a:rPr lang="en-GB" dirty="0"/>
              <a:t>in </a:t>
            </a:r>
            <a:r>
              <a:rPr lang="en-GB" dirty="0" smtClean="0"/>
              <a:t>HIV Management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Launching July 2012</a:t>
            </a:r>
          </a:p>
          <a:p>
            <a:pPr marL="0" indent="0">
              <a:buNone/>
            </a:pPr>
            <a:r>
              <a:rPr lang="en-GB" dirty="0" smtClean="0"/>
              <a:t>Advances </a:t>
            </a:r>
            <a:r>
              <a:rPr lang="en-GB" dirty="0"/>
              <a:t>in Renal Cell Carcinoma </a:t>
            </a:r>
            <a:r>
              <a:rPr lang="en-GB" dirty="0" smtClean="0"/>
              <a:t>Management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Launching June 2012</a:t>
            </a:r>
          </a:p>
          <a:p>
            <a:pPr marL="0" indent="0">
              <a:buNone/>
            </a:pPr>
            <a:r>
              <a:rPr lang="en-GB" dirty="0"/>
              <a:t>Advances in Breast Cancer </a:t>
            </a:r>
            <a:r>
              <a:rPr lang="en-GB" dirty="0" smtClean="0"/>
              <a:t>Management </a:t>
            </a:r>
            <a:endParaRPr lang="en-GB" dirty="0" smtClean="0">
              <a:solidFill>
                <a:srgbClr val="E47823"/>
              </a:solidFill>
            </a:endParaRPr>
          </a:p>
          <a:p>
            <a:pPr marL="0" lvl="0" indent="0">
              <a:buNone/>
            </a:pPr>
            <a:r>
              <a:rPr lang="en-GB" b="1" dirty="0">
                <a:solidFill>
                  <a:srgbClr val="E47823"/>
                </a:solidFill>
              </a:rPr>
              <a:t>Launching </a:t>
            </a:r>
            <a:r>
              <a:rPr lang="en-GB" b="1" dirty="0" smtClean="0">
                <a:solidFill>
                  <a:srgbClr val="E47823"/>
                </a:solidFill>
              </a:rPr>
              <a:t>August </a:t>
            </a:r>
            <a:r>
              <a:rPr lang="en-GB" b="1" dirty="0">
                <a:solidFill>
                  <a:srgbClr val="E47823"/>
                </a:solidFill>
              </a:rPr>
              <a:t>2012</a:t>
            </a:r>
          </a:p>
          <a:p>
            <a:pPr marL="0" indent="0">
              <a:buNone/>
            </a:pPr>
            <a:r>
              <a:rPr lang="en-GB" dirty="0" smtClean="0"/>
              <a:t>Advances </a:t>
            </a:r>
            <a:r>
              <a:rPr lang="en-GB" dirty="0"/>
              <a:t>in Diagnosis and Management of Bladder </a:t>
            </a:r>
            <a:r>
              <a:rPr lang="en-GB" dirty="0" smtClean="0"/>
              <a:t>Cancer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E47823"/>
                </a:solidFill>
              </a:rPr>
              <a:t>Launching </a:t>
            </a:r>
            <a:r>
              <a:rPr lang="en-GB" b="1" dirty="0">
                <a:solidFill>
                  <a:srgbClr val="E47823"/>
                </a:solidFill>
              </a:rPr>
              <a:t>September 2012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b="1" dirty="0" smtClean="0">
              <a:solidFill>
                <a:srgbClr val="E47823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rgbClr val="E478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Services: Meetings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737987"/>
            <a:ext cx="8061006" cy="4525963"/>
          </a:xfrm>
        </p:spPr>
        <p:txBody>
          <a:bodyPr>
            <a:normAutofit/>
          </a:bodyPr>
          <a:lstStyle/>
          <a:p>
            <a:r>
              <a:rPr lang="en-GB" sz="2000" dirty="0"/>
              <a:t>Healthcom Media </a:t>
            </a:r>
            <a:r>
              <a:rPr lang="en-GB" sz="2000" dirty="0" smtClean="0"/>
              <a:t>organises </a:t>
            </a:r>
            <a:r>
              <a:rPr lang="en-GB" sz="2000" dirty="0"/>
              <a:t>Webcasts from </a:t>
            </a:r>
            <a:r>
              <a:rPr lang="en-GB" sz="2000" dirty="0" smtClean="0"/>
              <a:t>international meetings</a:t>
            </a:r>
          </a:p>
          <a:p>
            <a:r>
              <a:rPr lang="en-GB" sz="2000" dirty="0" smtClean="0"/>
              <a:t>We also </a:t>
            </a:r>
            <a:r>
              <a:rPr lang="en-GB" sz="2000" dirty="0"/>
              <a:t>offer traditional symposia set-ups (speaker at podium) or  develop our </a:t>
            </a:r>
            <a:r>
              <a:rPr lang="en-GB" sz="2000" b="1" i="1" dirty="0"/>
              <a:t>Ask the Expert </a:t>
            </a:r>
            <a:r>
              <a:rPr lang="en-GB" sz="2000" dirty="0"/>
              <a:t>round table meeting with key international names and pose </a:t>
            </a:r>
            <a:r>
              <a:rPr lang="en-GB" sz="2000" dirty="0" smtClean="0"/>
              <a:t>current/hot topics for discussion</a:t>
            </a:r>
          </a:p>
          <a:p>
            <a:r>
              <a:rPr lang="en-GB" sz="2000" dirty="0" smtClean="0"/>
              <a:t>Because </a:t>
            </a:r>
            <a:r>
              <a:rPr lang="en-GB" sz="2000" dirty="0"/>
              <a:t>of time differences, the webcasts </a:t>
            </a:r>
            <a:r>
              <a:rPr lang="en-GB" sz="2000" dirty="0" smtClean="0"/>
              <a:t>will be filmed </a:t>
            </a:r>
            <a:r>
              <a:rPr lang="en-GB" sz="2000" dirty="0"/>
              <a:t>on-site at congress then produced after the event and hosted on Healthcom  </a:t>
            </a:r>
            <a:r>
              <a:rPr lang="en-GB" sz="2000" dirty="0" smtClean="0"/>
              <a:t>Media or client </a:t>
            </a:r>
            <a:r>
              <a:rPr lang="en-GB" sz="2000" dirty="0"/>
              <a:t>website.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2" descr="C:\Users\lindag\AppData\Local\Microsoft\Windows\Temporary Internet Files\Content.Outlook\A20DVU8H\roundtable copy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2" y="3842919"/>
            <a:ext cx="2086051" cy="21579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764" y="50775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i="1" dirty="0">
                <a:solidFill>
                  <a:srgbClr val="E47823"/>
                </a:solidFill>
                <a:latin typeface="+mj-lt"/>
              </a:rPr>
              <a:t>Optional Blog or twitter feed can be associated with this activity to encourage physician feedback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52978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Services: Publication Planning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Healthcom Media </a:t>
            </a:r>
            <a:r>
              <a:rPr lang="en-GB" sz="2000" dirty="0" smtClean="0"/>
              <a:t>provides </a:t>
            </a:r>
            <a:r>
              <a:rPr lang="en-GB" sz="2000" dirty="0"/>
              <a:t>a full publication planning </a:t>
            </a:r>
            <a:r>
              <a:rPr lang="en-GB" sz="2000" dirty="0" smtClean="0"/>
              <a:t>service, as follows:</a:t>
            </a:r>
            <a:endParaRPr lang="en-GB" sz="2000" dirty="0"/>
          </a:p>
          <a:p>
            <a:r>
              <a:rPr lang="en-GB" sz="2000" dirty="0"/>
              <a:t>Work to your  brief  and offer advice and support to provide the outcomes you desire</a:t>
            </a:r>
          </a:p>
          <a:p>
            <a:r>
              <a:rPr lang="en-GB" sz="2000" dirty="0" smtClean="0"/>
              <a:t>Provide </a:t>
            </a:r>
            <a:r>
              <a:rPr lang="en-GB" sz="2000" dirty="0"/>
              <a:t>a detailed publication plan including timelines and budget </a:t>
            </a:r>
          </a:p>
          <a:p>
            <a:r>
              <a:rPr lang="en-GB" sz="2000" dirty="0" smtClean="0"/>
              <a:t>Provide expertise in developing  a wide range of article </a:t>
            </a:r>
            <a:r>
              <a:rPr lang="en-GB" sz="2000" dirty="0"/>
              <a:t>types</a:t>
            </a:r>
          </a:p>
          <a:p>
            <a:r>
              <a:rPr lang="en-GB" sz="2000" dirty="0"/>
              <a:t>Established relationships with a number of key journal providers (including Lippincott, Wolters Kluwer titles, BMJ)</a:t>
            </a:r>
          </a:p>
          <a:p>
            <a:r>
              <a:rPr lang="en-GB" sz="2000" dirty="0"/>
              <a:t>Team of experienced in-house medical writers</a:t>
            </a:r>
          </a:p>
          <a:p>
            <a:r>
              <a:rPr lang="en-GB" sz="2000" dirty="0" smtClean="0"/>
              <a:t>Willing to work for fixed budget</a:t>
            </a:r>
            <a:endParaRPr lang="en-GB" sz="2000" dirty="0"/>
          </a:p>
        </p:txBody>
      </p:sp>
      <p:pic>
        <p:nvPicPr>
          <p:cNvPr id="4" name="Picture 2" descr="http://www.lww.com/wcsstore/PEMR/images/product/128/1473656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94" y="4486662"/>
            <a:ext cx="1071563" cy="154305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lww.com/wcsstore/PEMR/images/product/128/0039249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97" y="4486662"/>
            <a:ext cx="1071563" cy="154305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lww.com/wcsstore/PEMR/images/product/128/17428009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90" y="4520952"/>
            <a:ext cx="1047750" cy="150876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7624" y="455137"/>
            <a:ext cx="424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6A85"/>
                </a:solidFill>
                <a:latin typeface="+mj-lt"/>
              </a:rPr>
              <a:t>Publication Planning: Timelines </a:t>
            </a:r>
            <a:endParaRPr lang="en-GB" sz="2400" b="1" dirty="0">
              <a:solidFill>
                <a:srgbClr val="006A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1174" y="161356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7624" y="2121392"/>
            <a:ext cx="1080120" cy="431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2181904"/>
            <a:ext cx="5678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E47823"/>
                </a:solidFill>
                <a:latin typeface="+mj-lt"/>
              </a:rPr>
              <a:t>8-12 weeks (research and medical writing of article</a:t>
            </a:r>
            <a:r>
              <a:rPr lang="en-GB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7561" y="3018929"/>
            <a:ext cx="5515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E47823"/>
                </a:solidFill>
                <a:latin typeface="+mj-lt"/>
              </a:rPr>
              <a:t>3 weeks writing corrections and author liaison for </a:t>
            </a:r>
          </a:p>
          <a:p>
            <a:r>
              <a:rPr lang="en-GB" sz="2000" dirty="0" smtClean="0">
                <a:solidFill>
                  <a:srgbClr val="E47823"/>
                </a:solidFill>
                <a:latin typeface="+mj-lt"/>
              </a:rPr>
              <a:t>approval of draft manuscript</a:t>
            </a:r>
            <a:endParaRPr lang="en-GB" sz="2000" dirty="0">
              <a:solidFill>
                <a:srgbClr val="E47823"/>
              </a:solidFill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187624" y="3157213"/>
            <a:ext cx="1080120" cy="431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6A8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5229200"/>
            <a:ext cx="736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E47823"/>
                </a:solidFill>
                <a:latin typeface="+mj-lt"/>
              </a:rPr>
              <a:t>We will work closely with you to ensure your landmark time frames are met within budget</a:t>
            </a:r>
            <a:endParaRPr lang="en-GB" sz="2000" dirty="0">
              <a:solidFill>
                <a:srgbClr val="E47823"/>
              </a:solidFill>
              <a:latin typeface="+mj-l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187624" y="4149080"/>
            <a:ext cx="1080120" cy="431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682799" y="4010795"/>
            <a:ext cx="5796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E47823"/>
                </a:solidFill>
                <a:latin typeface="+mj-lt"/>
              </a:rPr>
              <a:t>8-12 weeks for publication planning and submissions</a:t>
            </a:r>
          </a:p>
          <a:p>
            <a:endParaRPr lang="en-GB" sz="20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1401" y="1382727"/>
            <a:ext cx="2636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b="1" dirty="0" smtClean="0">
                <a:solidFill>
                  <a:srgbClr val="E47823"/>
                </a:solidFill>
                <a:latin typeface="Calibri"/>
              </a:rPr>
              <a:t>Standard Timelines</a:t>
            </a:r>
            <a:endParaRPr lang="en-GB" dirty="0">
              <a:solidFill>
                <a:srgbClr val="E47823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134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Mobile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Reach your target audience using new  technologies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smtClean="0"/>
              <a:t>Mobile </a:t>
            </a:r>
            <a:r>
              <a:rPr lang="en-GB" sz="2000" dirty="0"/>
              <a:t>applications for Healthcare professionals and patients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>
                <a:solidFill>
                  <a:srgbClr val="E47823"/>
                </a:solidFill>
              </a:rPr>
              <a:t>Coming soon…</a:t>
            </a:r>
          </a:p>
          <a:p>
            <a:r>
              <a:rPr lang="en-GB" sz="2000" dirty="0"/>
              <a:t>Pain Toolkit App</a:t>
            </a:r>
          </a:p>
          <a:p>
            <a:endParaRPr lang="en-GB" dirty="0"/>
          </a:p>
        </p:txBody>
      </p:sp>
      <p:pic>
        <p:nvPicPr>
          <p:cNvPr id="4" name="Picture 10" descr="APP ITP ipho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6592" r="30397" b="11803"/>
          <a:stretch>
            <a:fillRect/>
          </a:stretch>
        </p:blipFill>
        <p:spPr bwMode="auto">
          <a:xfrm>
            <a:off x="7167503" y="3049069"/>
            <a:ext cx="1701465" cy="29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p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t="55898" r="9425" b="5388"/>
          <a:stretch>
            <a:fillRect/>
          </a:stretch>
        </p:blipFill>
        <p:spPr bwMode="auto">
          <a:xfrm>
            <a:off x="4384247" y="3984367"/>
            <a:ext cx="2783255" cy="20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>
                <a:latin typeface="+mj-lt"/>
              </a:rPr>
              <a:t>Provide </a:t>
            </a:r>
            <a:r>
              <a:rPr lang="en-GB" sz="2000" dirty="0">
                <a:latin typeface="+mj-lt"/>
              </a:rPr>
              <a:t>innovative </a:t>
            </a:r>
            <a:r>
              <a:rPr lang="en-GB" sz="2000" dirty="0" smtClean="0">
                <a:latin typeface="+mj-lt"/>
              </a:rPr>
              <a:t>marketing solutions </a:t>
            </a:r>
            <a:r>
              <a:rPr lang="en-GB" sz="2000" dirty="0">
                <a:latin typeface="+mj-lt"/>
              </a:rPr>
              <a:t>to improve the quality, efficiency, and effectiveness of your communications to patients and healthcare professionals</a:t>
            </a:r>
          </a:p>
          <a:p>
            <a:r>
              <a:rPr lang="en-GB" sz="2000" dirty="0">
                <a:latin typeface="+mj-lt"/>
              </a:rPr>
              <a:t>Produce high-quality medical education for the </a:t>
            </a:r>
            <a:r>
              <a:rPr lang="en-GB" sz="2000" dirty="0" smtClean="0">
                <a:latin typeface="+mj-lt"/>
              </a:rPr>
              <a:t>global pharmaceutical </a:t>
            </a:r>
            <a:r>
              <a:rPr lang="en-GB" sz="2000" dirty="0">
                <a:latin typeface="+mj-lt"/>
              </a:rPr>
              <a:t>and healthcare industry in print and digital media</a:t>
            </a:r>
          </a:p>
          <a:p>
            <a:r>
              <a:rPr lang="en-GB" sz="2000" dirty="0">
                <a:latin typeface="+mj-lt"/>
              </a:rPr>
              <a:t>Develop projects that are compliant with current guidelines and regulations for best practice in publishing and medical education (including  publications planning work and CME)</a:t>
            </a:r>
          </a:p>
          <a:p>
            <a:r>
              <a:rPr lang="en-GB" sz="2000" dirty="0" smtClean="0">
                <a:latin typeface="+mj-lt"/>
              </a:rPr>
              <a:t>Provide exceptional value for money</a:t>
            </a:r>
            <a:endParaRPr lang="en-GB" sz="20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4782259"/>
            <a:ext cx="2571750" cy="170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37" y="4719966"/>
            <a:ext cx="1848231" cy="176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Access your target audience: A multi-channel approach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Print</a:t>
            </a:r>
            <a:endParaRPr lang="en-GB" b="1" dirty="0"/>
          </a:p>
          <a:p>
            <a:pPr>
              <a:spcBef>
                <a:spcPts val="0"/>
              </a:spcBef>
            </a:pPr>
            <a:r>
              <a:rPr lang="en-GB" dirty="0" smtClean="0"/>
              <a:t>  </a:t>
            </a:r>
            <a:r>
              <a:rPr lang="en-GB" sz="2000" dirty="0" smtClean="0"/>
              <a:t>Purchase </a:t>
            </a:r>
            <a:r>
              <a:rPr lang="en-GB" sz="2000" dirty="0"/>
              <a:t>print copies of your material for </a:t>
            </a:r>
            <a:endParaRPr lang="en-GB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/>
              <a:t>	</a:t>
            </a:r>
            <a:r>
              <a:rPr lang="en-GB" sz="2000" dirty="0" smtClean="0"/>
              <a:t>distribution </a:t>
            </a:r>
            <a:r>
              <a:rPr lang="en-GB" sz="2000" dirty="0"/>
              <a:t>at congress, round-table </a:t>
            </a:r>
            <a:r>
              <a:rPr lang="en-GB" sz="2000" dirty="0" smtClean="0"/>
              <a:t>meetings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 smtClean="0"/>
              <a:t>	 </a:t>
            </a:r>
            <a:r>
              <a:rPr lang="en-GB" sz="2000" dirty="0"/>
              <a:t>or via sales representatives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dirty="0" smtClean="0"/>
              <a:t>Digital</a:t>
            </a:r>
          </a:p>
          <a:p>
            <a:r>
              <a:rPr lang="en-GB" sz="2000" dirty="0" smtClean="0"/>
              <a:t>Purchase </a:t>
            </a:r>
            <a:r>
              <a:rPr lang="en-GB" sz="2000" dirty="0"/>
              <a:t>a number of single-access license (SAL) codes to allow free .epub and PDF downloads via the Healthcom Media website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8562" b="17210"/>
          <a:stretch>
            <a:fillRect/>
          </a:stretch>
        </p:blipFill>
        <p:spPr bwMode="auto">
          <a:xfrm rot="1220590">
            <a:off x="6852266" y="1190156"/>
            <a:ext cx="1971060" cy="21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0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Delivery </a:t>
            </a:r>
            <a:r>
              <a:rPr lang="en-GB" dirty="0"/>
              <a:t>Channels</a:t>
            </a:r>
            <a:r>
              <a:rPr lang="en-GB" dirty="0" smtClean="0"/>
              <a:t>: Drive </a:t>
            </a:r>
            <a:r>
              <a:rPr lang="en-GB" dirty="0"/>
              <a:t>Online Access to Your Content: </a:t>
            </a:r>
            <a:r>
              <a:rPr lang="en-GB" dirty="0" smtClean="0"/>
              <a:t>Web key </a:t>
            </a:r>
            <a:r>
              <a:rPr lang="en-GB" dirty="0"/>
              <a:t>Cards</a:t>
            </a:r>
            <a:br>
              <a:rPr lang="en-GB" dirty="0"/>
            </a:br>
            <a:endParaRPr lang="en-GB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901873" y="1453019"/>
            <a:ext cx="7853820" cy="460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marL="0" indent="0">
              <a:spcBef>
                <a:spcPct val="20000"/>
              </a:spcBef>
              <a:buNone/>
            </a:pPr>
            <a:r>
              <a:rPr lang="en-US" sz="2000" b="1" dirty="0">
                <a:cs typeface="+mn-cs"/>
              </a:rPr>
              <a:t>COMPUTER ACCESS (online</a:t>
            </a:r>
            <a:r>
              <a:rPr lang="en-US" sz="2000" b="1" dirty="0" smtClean="0">
                <a:cs typeface="+mn-cs"/>
              </a:rPr>
              <a:t>):</a:t>
            </a:r>
          </a:p>
          <a:p>
            <a:pPr marL="381000" indent="-381000">
              <a:spcBef>
                <a:spcPct val="20000"/>
              </a:spcBef>
            </a:pPr>
            <a:r>
              <a:rPr lang="en-US" sz="2000" dirty="0" smtClean="0">
                <a:cs typeface="+mn-cs"/>
              </a:rPr>
              <a:t>User </a:t>
            </a:r>
            <a:r>
              <a:rPr lang="en-US" sz="2000" dirty="0">
                <a:cs typeface="+mn-cs"/>
              </a:rPr>
              <a:t>inserts the webkey into their </a:t>
            </a:r>
            <a:r>
              <a:rPr lang="en-US" sz="2000" dirty="0" smtClean="0">
                <a:cs typeface="+mn-cs"/>
              </a:rPr>
              <a:t>computer</a:t>
            </a:r>
          </a:p>
          <a:p>
            <a:pPr marL="381000" indent="-381000">
              <a:spcBef>
                <a:spcPct val="20000"/>
              </a:spcBef>
            </a:pPr>
            <a:endParaRPr lang="en-US" sz="2000" dirty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endParaRPr lang="en-US" sz="2000" dirty="0" smtClean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r>
              <a:rPr lang="en-US" sz="2000" dirty="0" smtClean="0">
                <a:cs typeface="+mn-cs"/>
              </a:rPr>
              <a:t>User </a:t>
            </a:r>
            <a:r>
              <a:rPr lang="en-US" sz="2000" dirty="0">
                <a:cs typeface="+mn-cs"/>
              </a:rPr>
              <a:t>taken direct to the Healthcom Media </a:t>
            </a:r>
            <a:r>
              <a:rPr lang="en-US" sz="2000" dirty="0" smtClean="0">
                <a:cs typeface="+mn-cs"/>
              </a:rPr>
              <a:t>website</a:t>
            </a:r>
          </a:p>
          <a:p>
            <a:pPr marL="381000" indent="-381000">
              <a:spcBef>
                <a:spcPct val="20000"/>
              </a:spcBef>
            </a:pPr>
            <a:endParaRPr lang="en-US" sz="2000" dirty="0" smtClean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endParaRPr lang="en-US" sz="2000" dirty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r>
              <a:rPr lang="en-US" sz="2000" dirty="0" smtClean="0">
                <a:cs typeface="+mn-cs"/>
              </a:rPr>
              <a:t>User </a:t>
            </a:r>
            <a:r>
              <a:rPr lang="en-US" sz="2000" dirty="0">
                <a:cs typeface="+mn-cs"/>
              </a:rPr>
              <a:t>inputs their unique single-access license (SAL) code on </a:t>
            </a:r>
            <a:r>
              <a:rPr lang="en-US" sz="2000" dirty="0" smtClean="0">
                <a:cs typeface="+mn-cs"/>
              </a:rPr>
              <a:t>card</a:t>
            </a:r>
          </a:p>
          <a:p>
            <a:pPr marL="381000" indent="-381000">
              <a:spcBef>
                <a:spcPct val="20000"/>
              </a:spcBef>
            </a:pPr>
            <a:endParaRPr lang="en-US" sz="2000" dirty="0" smtClean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endParaRPr lang="en-US" sz="2000" dirty="0" smtClean="0">
              <a:cs typeface="+mn-cs"/>
            </a:endParaRPr>
          </a:p>
          <a:p>
            <a:pPr marL="381000" indent="-381000">
              <a:spcBef>
                <a:spcPct val="20000"/>
              </a:spcBef>
            </a:pPr>
            <a:r>
              <a:rPr lang="en-GB" sz="2000" dirty="0" smtClean="0">
                <a:cs typeface="+mn-cs"/>
              </a:rPr>
              <a:t>User </a:t>
            </a:r>
            <a:r>
              <a:rPr lang="en-GB" sz="2000" dirty="0">
                <a:cs typeface="+mn-cs"/>
              </a:rPr>
              <a:t>chooses to download the .epub file (recommended for iPhone, iPad, smartphone viewing), the PDF file (recommended for desktop viewing), or both</a:t>
            </a:r>
          </a:p>
        </p:txBody>
      </p:sp>
      <p:sp>
        <p:nvSpPr>
          <p:cNvPr id="5" name="Down Arrow 4"/>
          <p:cNvSpPr/>
          <p:nvPr/>
        </p:nvSpPr>
        <p:spPr>
          <a:xfrm>
            <a:off x="3581574" y="4536520"/>
            <a:ext cx="484632" cy="4892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>
            <a:off x="3545293" y="2417852"/>
            <a:ext cx="484632" cy="4550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Down Arrow 6"/>
          <p:cNvSpPr/>
          <p:nvPr/>
        </p:nvSpPr>
        <p:spPr>
          <a:xfrm>
            <a:off x="3542270" y="3520442"/>
            <a:ext cx="484632" cy="4892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13" descr="Webkey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1037">
            <a:off x="6109873" y="1705387"/>
            <a:ext cx="2357409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Delivery Channels: </a:t>
            </a:r>
            <a:r>
              <a:rPr lang="en-GB" dirty="0"/>
              <a:t>Drive Online Access to Your Content: QR Code Cards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MOBILE DEVICE ACCESS </a:t>
            </a:r>
            <a:r>
              <a:rPr lang="en-GB" b="1" dirty="0"/>
              <a:t>(iphone, </a:t>
            </a:r>
            <a:r>
              <a:rPr lang="en-GB" b="1" dirty="0" smtClean="0"/>
              <a:t>Ipad, blackberry </a:t>
            </a:r>
            <a:r>
              <a:rPr lang="en-GB" b="1" dirty="0"/>
              <a:t>etc.):</a:t>
            </a:r>
          </a:p>
          <a:p>
            <a:endParaRPr lang="en-GB" dirty="0" smtClean="0"/>
          </a:p>
          <a:p>
            <a:r>
              <a:rPr lang="en-GB" dirty="0" smtClean="0"/>
              <a:t>Scan </a:t>
            </a:r>
            <a:r>
              <a:rPr lang="en-GB" dirty="0"/>
              <a:t>the QR code from the QR code card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User taken direct to the Healthcom Media Website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User inputs their unique single-access license (SAL) code on card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User chooses to download the .epub file (recommended for iPhone, iPad, smartphone </a:t>
            </a:r>
            <a:r>
              <a:rPr lang="en-GB" dirty="0" smtClean="0"/>
              <a:t>viewing) or </a:t>
            </a:r>
            <a:r>
              <a:rPr lang="en-GB" dirty="0"/>
              <a:t>PDF file (recommended for desktop viewing), or </a:t>
            </a:r>
            <a:r>
              <a:rPr lang="en-GB" dirty="0" smtClean="0"/>
              <a:t>both for flexible viewing options</a:t>
            </a:r>
            <a:endParaRPr lang="en-GB" dirty="0"/>
          </a:p>
          <a:p>
            <a:endParaRPr lang="en-GB" dirty="0"/>
          </a:p>
        </p:txBody>
      </p:sp>
      <p:sp>
        <p:nvSpPr>
          <p:cNvPr id="4" name="Down Arrow 3"/>
          <p:cNvSpPr/>
          <p:nvPr/>
        </p:nvSpPr>
        <p:spPr>
          <a:xfrm>
            <a:off x="3488404" y="2645356"/>
            <a:ext cx="484632" cy="4550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Down Arrow 4"/>
          <p:cNvSpPr/>
          <p:nvPr/>
        </p:nvSpPr>
        <p:spPr>
          <a:xfrm>
            <a:off x="3545293" y="3545194"/>
            <a:ext cx="484632" cy="4550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>
            <a:off x="3545293" y="4411577"/>
            <a:ext cx="484632" cy="4550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6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Contact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Linda Gardner</a:t>
            </a:r>
          </a:p>
          <a:p>
            <a:pPr marL="0" indent="0">
              <a:buNone/>
            </a:pPr>
            <a:r>
              <a:rPr lang="pt-BR" sz="2000" b="1" dirty="0" smtClean="0"/>
              <a:t>Managing Director</a:t>
            </a:r>
            <a:endParaRPr lang="pt-BR" sz="2000" b="1" dirty="0"/>
          </a:p>
          <a:p>
            <a:pPr marL="0" indent="0">
              <a:buNone/>
            </a:pPr>
            <a:r>
              <a:rPr lang="pt-BR" sz="2000" dirty="0" smtClean="0"/>
              <a:t>Healthcom Media </a:t>
            </a:r>
            <a:r>
              <a:rPr lang="pt-BR" sz="2000" dirty="0" smtClean="0"/>
              <a:t>Oxford</a:t>
            </a:r>
            <a:endParaRPr lang="pt-BR" sz="2000" dirty="0"/>
          </a:p>
          <a:p>
            <a:pPr marL="0" indent="0">
              <a:buNone/>
            </a:pPr>
            <a:r>
              <a:rPr lang="pt-BR" sz="2000" dirty="0"/>
              <a:t>Tel: +44 (0) 118 2699906</a:t>
            </a:r>
          </a:p>
          <a:p>
            <a:pPr marL="0" indent="0">
              <a:buNone/>
            </a:pPr>
            <a:r>
              <a:rPr lang="pt-BR" sz="2000" dirty="0"/>
              <a:t>Mob:+</a:t>
            </a:r>
            <a:r>
              <a:rPr lang="pt-BR" sz="2000" dirty="0" smtClean="0"/>
              <a:t>44(0</a:t>
            </a:r>
            <a:r>
              <a:rPr lang="pt-BR" sz="2000" dirty="0"/>
              <a:t>) 7427624448</a:t>
            </a:r>
          </a:p>
          <a:p>
            <a:pPr marL="0" indent="0">
              <a:buNone/>
            </a:pPr>
            <a:r>
              <a:rPr lang="pt-BR" sz="2000" dirty="0"/>
              <a:t>E: linda@healthcommedia.org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033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Products and 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600200"/>
            <a:ext cx="8061006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GB" sz="2200" b="1" dirty="0" smtClean="0">
              <a:solidFill>
                <a:srgbClr val="006A85"/>
              </a:solidFill>
            </a:endParaRP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Pocket e-Xpert Series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Expert Nurse Series</a:t>
            </a:r>
            <a:endParaRPr lang="en-GB" sz="2600" dirty="0"/>
          </a:p>
          <a:p>
            <a:pPr lvl="1">
              <a:buFont typeface="Wingdings" pitchFamily="2" charset="2"/>
              <a:buChar char="q"/>
            </a:pPr>
            <a:r>
              <a:rPr lang="en-GB" sz="2600" dirty="0"/>
              <a:t>Journals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Personalised </a:t>
            </a:r>
            <a:r>
              <a:rPr lang="en-GB" sz="2600" dirty="0"/>
              <a:t>Medicine series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Integrated Healthcare Series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Newsletters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Product </a:t>
            </a:r>
            <a:r>
              <a:rPr lang="en-GB" sz="2600" dirty="0"/>
              <a:t>Monographs and Product Manuals </a:t>
            </a:r>
            <a:endParaRPr lang="en-GB" sz="2600" dirty="0" smtClean="0"/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Training Slide Decks</a:t>
            </a:r>
            <a:endParaRPr lang="en-GB" sz="2600" dirty="0"/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Advance in…Series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Ask </a:t>
            </a:r>
            <a:r>
              <a:rPr lang="en-GB" sz="2600" dirty="0"/>
              <a:t>the Expert – series of podcasts and webinars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Publications </a:t>
            </a:r>
            <a:r>
              <a:rPr lang="en-GB" sz="2600" dirty="0"/>
              <a:t>Planning</a:t>
            </a:r>
          </a:p>
          <a:p>
            <a:pPr lvl="1">
              <a:buFont typeface="Wingdings" pitchFamily="2" charset="2"/>
              <a:buChar char="q"/>
            </a:pPr>
            <a:r>
              <a:rPr lang="en-GB" sz="2600" dirty="0" smtClean="0"/>
              <a:t>Bespoke </a:t>
            </a:r>
            <a:r>
              <a:rPr lang="en-GB" sz="2600" dirty="0"/>
              <a:t>medical applications (iOs, Android and Blackberry platforms</a:t>
            </a:r>
            <a:r>
              <a:rPr lang="en-GB" sz="2200" dirty="0"/>
              <a:t>) </a:t>
            </a:r>
          </a:p>
          <a:p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1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Pocket e-Xpert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478072"/>
            <a:ext cx="8061006" cy="46480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000" dirty="0" smtClean="0"/>
              <a:t>Series </a:t>
            </a:r>
            <a:r>
              <a:rPr lang="en-GB" sz="2000" dirty="0"/>
              <a:t>of </a:t>
            </a:r>
            <a:r>
              <a:rPr lang="en-GB" sz="2000" dirty="0" smtClean="0"/>
              <a:t>pocket guides for doctors and allied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000" dirty="0" smtClean="0"/>
              <a:t> healthcare professionals,  highlighting practical application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000" dirty="0" smtClean="0"/>
              <a:t> of patient-centred disease management including: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GB" sz="2000" dirty="0" smtClean="0"/>
          </a:p>
          <a:p>
            <a:r>
              <a:rPr lang="en-GB" sz="2000" dirty="0" smtClean="0"/>
              <a:t>Self-management</a:t>
            </a:r>
          </a:p>
          <a:p>
            <a:r>
              <a:rPr lang="en-GB" sz="2000" dirty="0" smtClean="0"/>
              <a:t>Importance of multidisciplinary team management</a:t>
            </a:r>
          </a:p>
          <a:p>
            <a:r>
              <a:rPr lang="en-GB" sz="2000" dirty="0" smtClean="0"/>
              <a:t>Increasing role of nurses and allied healthcare professionals in disease management</a:t>
            </a:r>
          </a:p>
          <a:p>
            <a:r>
              <a:rPr lang="en-GB" sz="2000" dirty="0" smtClean="0"/>
              <a:t>Practical Application of current international management guidelines</a:t>
            </a:r>
            <a:endParaRPr lang="en-GB" sz="2000" dirty="0"/>
          </a:p>
          <a:p>
            <a:pPr marL="0" indent="0">
              <a:buNone/>
            </a:pPr>
            <a:endParaRPr lang="en-GB" sz="2000" b="1" dirty="0" smtClean="0"/>
          </a:p>
          <a:p>
            <a:pPr marL="0" indent="0">
              <a:buNone/>
            </a:pPr>
            <a:r>
              <a:rPr lang="en-GB" sz="2000" b="1" dirty="0" smtClean="0"/>
              <a:t>Accompanying digital programmes include:</a:t>
            </a:r>
          </a:p>
          <a:p>
            <a:r>
              <a:rPr lang="en-GB" sz="2000" dirty="0" smtClean="0"/>
              <a:t>Patient materials (self-management tools)</a:t>
            </a:r>
          </a:p>
          <a:p>
            <a:r>
              <a:rPr lang="en-GB" sz="2000" dirty="0" smtClean="0"/>
              <a:t>Additional Management tools such as referral checklists, 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b="1" dirty="0" smtClean="0"/>
          </a:p>
          <a:p>
            <a:pPr marL="0" indent="0">
              <a:buNone/>
            </a:pPr>
            <a:r>
              <a:rPr lang="en-GB" sz="2000" b="1" dirty="0" smtClean="0"/>
              <a:t>Format: </a:t>
            </a:r>
            <a:r>
              <a:rPr lang="en-GB" sz="2000" dirty="0" smtClean="0"/>
              <a:t>110mm x 190mm, 64pp approx.,  soft cover, perfect bound</a:t>
            </a:r>
          </a:p>
          <a:p>
            <a:pPr marL="0" indent="0">
              <a:buNone/>
            </a:pPr>
            <a:r>
              <a:rPr lang="en-GB" sz="2000" b="1" i="1" dirty="0" smtClean="0"/>
              <a:t>Designed for print or digital distribution to fit your campaign needs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74" y="274639"/>
            <a:ext cx="1660206" cy="2665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2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Pocket Expert: Sample Page Layout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1627909"/>
            <a:ext cx="5238241" cy="4525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8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Products: Pocket e-Xpert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290181"/>
            <a:ext cx="8061006" cy="4835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b="1" dirty="0" smtClean="0">
                <a:solidFill>
                  <a:srgbClr val="E47823"/>
                </a:solidFill>
              </a:rPr>
              <a:t>Coming Soon:</a:t>
            </a:r>
          </a:p>
          <a:p>
            <a:pPr marL="1257300" lvl="3" indent="0">
              <a:buNone/>
            </a:pPr>
            <a:endParaRPr lang="en-GB" sz="2400" dirty="0" smtClean="0"/>
          </a:p>
          <a:p>
            <a:pPr marL="1257300" lvl="3" indent="0">
              <a:buNone/>
            </a:pPr>
            <a:r>
              <a:rPr lang="en-GB" sz="2400" dirty="0" smtClean="0"/>
              <a:t>Optimal Patient Management of Acromegaly</a:t>
            </a:r>
          </a:p>
          <a:p>
            <a:pPr marL="1257300" lvl="3" indent="0">
              <a:buNone/>
            </a:pPr>
            <a:r>
              <a:rPr lang="en-GB" sz="2400" b="1" dirty="0" smtClean="0">
                <a:solidFill>
                  <a:srgbClr val="E47823"/>
                </a:solidFill>
              </a:rPr>
              <a:t>Launching May 2012</a:t>
            </a:r>
          </a:p>
          <a:p>
            <a:pPr marL="1257300" lvl="3" indent="0">
              <a:buNone/>
            </a:pPr>
            <a:endParaRPr lang="en-GB" sz="2400" dirty="0" smtClean="0"/>
          </a:p>
          <a:p>
            <a:pPr marL="1257300" lvl="3" indent="0">
              <a:buNone/>
            </a:pPr>
            <a:endParaRPr lang="en-GB" sz="2400" dirty="0"/>
          </a:p>
          <a:p>
            <a:pPr marL="1257300" lvl="3" indent="0">
              <a:buNone/>
            </a:pPr>
            <a:r>
              <a:rPr lang="en-GB" sz="2400" dirty="0" smtClean="0"/>
              <a:t>Optimizing Treatment Outcomes in Psoriasis – Improving Patient Adherence </a:t>
            </a:r>
          </a:p>
          <a:p>
            <a:pPr marL="1257300" lvl="3" indent="0">
              <a:buNone/>
            </a:pPr>
            <a:r>
              <a:rPr lang="en-GB" sz="2400" b="1" dirty="0" smtClean="0">
                <a:solidFill>
                  <a:srgbClr val="E47823"/>
                </a:solidFill>
              </a:rPr>
              <a:t>Launching May 2012</a:t>
            </a:r>
          </a:p>
          <a:p>
            <a:pPr marL="1257300" lvl="3" indent="0">
              <a:buNone/>
            </a:pPr>
            <a:endParaRPr lang="en-GB" sz="2400" dirty="0" smtClean="0"/>
          </a:p>
          <a:p>
            <a:pPr marL="1257300" lvl="3" indent="0">
              <a:buNone/>
            </a:pPr>
            <a:r>
              <a:rPr lang="en-GB" sz="2400" dirty="0" smtClean="0"/>
              <a:t>Patient-Centred Management </a:t>
            </a:r>
            <a:r>
              <a:rPr lang="en-GB" sz="2400" dirty="0"/>
              <a:t>of </a:t>
            </a:r>
            <a:r>
              <a:rPr lang="en-GB" sz="2400" dirty="0" smtClean="0"/>
              <a:t>Pulmonary Arterial Hypertension</a:t>
            </a:r>
          </a:p>
          <a:p>
            <a:pPr marL="1257300" lvl="3" indent="0">
              <a:buNone/>
            </a:pPr>
            <a:r>
              <a:rPr lang="en-GB" sz="2400" b="1" dirty="0" smtClean="0">
                <a:solidFill>
                  <a:srgbClr val="E47823"/>
                </a:solidFill>
              </a:rPr>
              <a:t>Launching June </a:t>
            </a:r>
            <a:r>
              <a:rPr lang="en-GB" sz="2400" b="1" dirty="0">
                <a:solidFill>
                  <a:srgbClr val="E47823"/>
                </a:solidFill>
              </a:rPr>
              <a:t>12</a:t>
            </a:r>
          </a:p>
          <a:p>
            <a:pPr lvl="3" indent="-342900">
              <a:buFont typeface="Arial" pitchFamily="34" charset="0"/>
              <a:buChar char="•"/>
            </a:pPr>
            <a:endParaRPr lang="en-GB" sz="2400" dirty="0">
              <a:solidFill>
                <a:srgbClr val="E47823"/>
              </a:solidFill>
            </a:endParaRPr>
          </a:p>
        </p:txBody>
      </p:sp>
      <p:pic>
        <p:nvPicPr>
          <p:cNvPr id="4" name="Picture 2" descr="C:\Users\lindag\Documents\Healthcom\Pocket Expert series\Acromegaly\Design\Pocket e-Xpert - Acromega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81" y="1702612"/>
            <a:ext cx="793699" cy="136794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indag\Documents\Healthcom\Pocket Expert series\Psoriasis\Design\Psoriasis e-Xpert-cover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9" y="3328958"/>
            <a:ext cx="791870" cy="1367942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79" y="4896750"/>
            <a:ext cx="791870" cy="13679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Products: Pocket </a:t>
            </a:r>
            <a:r>
              <a:rPr lang="en-GB" dirty="0" smtClean="0"/>
              <a:t>e-Xpert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1838194"/>
            <a:ext cx="7771071" cy="4105406"/>
          </a:xfrm>
        </p:spPr>
        <p:txBody>
          <a:bodyPr>
            <a:noAutofit/>
          </a:bodyPr>
          <a:lstStyle/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Unmet Patient  Need in Asthma </a:t>
            </a:r>
            <a:r>
              <a:rPr lang="en-GB" sz="1800" dirty="0" smtClean="0"/>
              <a:t>Management </a:t>
            </a:r>
          </a:p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Optimal </a:t>
            </a:r>
            <a:r>
              <a:rPr lang="en-GB" sz="1800" dirty="0"/>
              <a:t>Patient Management of Bacterial Skin  </a:t>
            </a:r>
            <a:r>
              <a:rPr lang="en-GB" sz="1800" dirty="0" smtClean="0"/>
              <a:t>Infections </a:t>
            </a:r>
          </a:p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Optimal </a:t>
            </a:r>
            <a:r>
              <a:rPr lang="en-GB" sz="1800" dirty="0"/>
              <a:t>Patient  Management of Parkinson’s </a:t>
            </a:r>
            <a:r>
              <a:rPr lang="en-GB" sz="1800" dirty="0" smtClean="0"/>
              <a:t>Disease</a:t>
            </a:r>
          </a:p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Optimizing </a:t>
            </a:r>
            <a:r>
              <a:rPr lang="en-GB" sz="1800" dirty="0"/>
              <a:t>Treatment Outcomes in Bipolar Disorder – Patient </a:t>
            </a:r>
            <a:r>
              <a:rPr lang="en-GB" sz="1800" dirty="0" smtClean="0"/>
              <a:t>Adherence </a:t>
            </a:r>
          </a:p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Patient Centred Management of Overactive Bladder</a:t>
            </a:r>
          </a:p>
          <a:p>
            <a:pPr marL="34200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Patient-Centred </a:t>
            </a:r>
            <a:r>
              <a:rPr lang="en-GB" sz="1800" dirty="0"/>
              <a:t>Management of Major Depressive </a:t>
            </a:r>
            <a:r>
              <a:rPr lang="en-GB" sz="1800" dirty="0" smtClean="0"/>
              <a:t>Disorder  </a:t>
            </a:r>
          </a:p>
          <a:p>
            <a:pPr marL="342000" lvl="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/>
              <a:t>Optimal </a:t>
            </a:r>
            <a:r>
              <a:rPr lang="en-GB" sz="1800" dirty="0"/>
              <a:t>Patient Management of Bleeding </a:t>
            </a:r>
            <a:r>
              <a:rPr lang="en-GB" sz="1800" dirty="0" smtClean="0"/>
              <a:t>Disorders </a:t>
            </a:r>
          </a:p>
          <a:p>
            <a:pPr marL="342000" lvl="0" indent="-32400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>
                <a:solidFill>
                  <a:srgbClr val="006A85"/>
                </a:solidFill>
              </a:rPr>
              <a:t>Optimal </a:t>
            </a:r>
            <a:r>
              <a:rPr lang="en-GB" sz="1800" dirty="0">
                <a:solidFill>
                  <a:srgbClr val="006A85"/>
                </a:solidFill>
              </a:rPr>
              <a:t>Patient Management of Kidney </a:t>
            </a:r>
            <a:r>
              <a:rPr lang="en-GB" sz="1800" dirty="0" smtClean="0">
                <a:solidFill>
                  <a:srgbClr val="006A85"/>
                </a:solidFill>
              </a:rPr>
              <a:t>Cancer 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GB" sz="1800" dirty="0" smtClean="0">
                <a:solidFill>
                  <a:srgbClr val="006A85"/>
                </a:solidFill>
              </a:rPr>
              <a:t>Prevention </a:t>
            </a:r>
            <a:r>
              <a:rPr lang="en-GB" sz="1800" dirty="0">
                <a:solidFill>
                  <a:srgbClr val="006A85"/>
                </a:solidFill>
              </a:rPr>
              <a:t>of Pneumococcal Disease </a:t>
            </a:r>
            <a:endParaRPr lang="en-GB" sz="1800" dirty="0">
              <a:solidFill>
                <a:srgbClr val="E47823"/>
              </a:solidFill>
            </a:endParaRPr>
          </a:p>
          <a:p>
            <a:endParaRPr lang="en-GB" sz="2000" dirty="0">
              <a:solidFill>
                <a:srgbClr val="E47823"/>
              </a:solidFill>
            </a:endParaRPr>
          </a:p>
          <a:p>
            <a:endParaRPr lang="en-GB" b="1" dirty="0"/>
          </a:p>
          <a:p>
            <a:endParaRPr lang="en-GB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45580" y="1384978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E47823"/>
                </a:solidFill>
                <a:latin typeface="+mj-lt"/>
              </a:rPr>
              <a:t>Launching in 2012</a:t>
            </a:r>
            <a:endParaRPr lang="en-GB" sz="2400" b="1" dirty="0">
              <a:solidFill>
                <a:srgbClr val="E4782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5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Products: Pocket e-Xpert Series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69818" y="2119744"/>
            <a:ext cx="728749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Optimal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Patient Management in Lower Back Pain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Patient-Centred Management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of Type II Diabetes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Optimizing Patient Outcomes in Chronic Pain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Optimizing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Patient Outcomes in Breakthrough Cancer Pain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Optimal Patient Management of Liver Disease: Cirrhosis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Optimal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Patient Management of </a:t>
            </a: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 Relapsing and Remitting Multiple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Sclerosis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Stroke </a:t>
            </a: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Prevention Strategies in Acute Coronary Syndrome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>
                <a:solidFill>
                  <a:srgbClr val="006A85"/>
                </a:solidFill>
                <a:latin typeface="Calibri"/>
                <a:cs typeface="Arial"/>
              </a:rPr>
              <a:t>Optimal Patient Management of Liver </a:t>
            </a: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Cancer</a:t>
            </a:r>
          </a:p>
          <a:p>
            <a:pPr marL="342900" lvl="0" indent="-342900">
              <a:spcBef>
                <a:spcPct val="20000"/>
              </a:spcBef>
              <a:buClr>
                <a:srgbClr val="E47823"/>
              </a:buClr>
              <a:buFont typeface="Arial"/>
              <a:buChar char="•"/>
            </a:pPr>
            <a:r>
              <a:rPr lang="en-GB" sz="2000" dirty="0" smtClean="0">
                <a:solidFill>
                  <a:srgbClr val="006A85"/>
                </a:solidFill>
                <a:latin typeface="Calibri"/>
                <a:cs typeface="Arial"/>
              </a:rPr>
              <a:t>Patient-Centred Management of Dystonia in Stroke</a:t>
            </a:r>
            <a:endParaRPr lang="en-GB" sz="2000" dirty="0">
              <a:solidFill>
                <a:srgbClr val="006A85"/>
              </a:solidFill>
              <a:latin typeface="Calibri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185650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                                     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79528" y="1564285"/>
            <a:ext cx="3616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E47823"/>
              </a:buClr>
            </a:pPr>
            <a:r>
              <a:rPr lang="en-GB" sz="2400" b="1" dirty="0">
                <a:solidFill>
                  <a:srgbClr val="E47823"/>
                </a:solidFill>
                <a:latin typeface="+mj-lt"/>
              </a:rPr>
              <a:t>Also Launching in 2012</a:t>
            </a:r>
          </a:p>
        </p:txBody>
      </p:sp>
    </p:spTree>
    <p:extLst>
      <p:ext uri="{BB962C8B-B14F-4D97-AF65-F5344CB8AC3E}">
        <p14:creationId xmlns:p14="http://schemas.microsoft.com/office/powerpoint/2010/main" val="32134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ommedia">
  <a:themeElements>
    <a:clrScheme name="Custom 10">
      <a:dk1>
        <a:srgbClr val="006A85"/>
      </a:dk1>
      <a:lt1>
        <a:sysClr val="window" lastClr="FFFFFF"/>
      </a:lt1>
      <a:dk2>
        <a:srgbClr val="006A85"/>
      </a:dk2>
      <a:lt2>
        <a:srgbClr val="EEECE1"/>
      </a:lt2>
      <a:accent1>
        <a:srgbClr val="006A85"/>
      </a:accent1>
      <a:accent2>
        <a:srgbClr val="EF8919"/>
      </a:accent2>
      <a:accent3>
        <a:srgbClr val="636463"/>
      </a:accent3>
      <a:accent4>
        <a:srgbClr val="636463"/>
      </a:accent4>
      <a:accent5>
        <a:srgbClr val="E47823"/>
      </a:accent5>
      <a:accent6>
        <a:srgbClr val="E47823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Neutraliz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Healthcommedia</Template>
  <TotalTime>6566</TotalTime>
  <Words>1680</Words>
  <Application>Microsoft Office PowerPoint</Application>
  <PresentationFormat>On-screen Show (4:3)</PresentationFormat>
  <Paragraphs>317</Paragraphs>
  <Slides>33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Healthcommedia</vt:lpstr>
      <vt:lpstr>Capabilities Presentation </vt:lpstr>
      <vt:lpstr>Who We Are</vt:lpstr>
      <vt:lpstr>What We Do</vt:lpstr>
      <vt:lpstr>Our Products and Services</vt:lpstr>
      <vt:lpstr>Products: Pocket e-Xpert series</vt:lpstr>
      <vt:lpstr>Pocket Expert: Sample Page Layout</vt:lpstr>
      <vt:lpstr>Products: Pocket e-Xpert</vt:lpstr>
      <vt:lpstr>Products: Pocket e-Xpert Series</vt:lpstr>
      <vt:lpstr>Products: Pocket e-Xpert Series</vt:lpstr>
      <vt:lpstr>Products: Expert Nurse series</vt:lpstr>
      <vt:lpstr>Products: Expert Nurse Series</vt:lpstr>
      <vt:lpstr>Products: Journals</vt:lpstr>
      <vt:lpstr>Products: Journals</vt:lpstr>
      <vt:lpstr>Products: Personalised Medicine series</vt:lpstr>
      <vt:lpstr>Products: Personalized Medicine series</vt:lpstr>
      <vt:lpstr>Products: Integrated Healthcare Series Multidisciplinary Team Management</vt:lpstr>
      <vt:lpstr>Products: Integrated Healthcare Series Multidisciplinary Team Management</vt:lpstr>
      <vt:lpstr>Multidisciplinary Team Management: Neuroendocrine Tumours: Sample Page Layouts</vt:lpstr>
      <vt:lpstr>Products: Newsletters</vt:lpstr>
      <vt:lpstr>Products: Newsletters</vt:lpstr>
      <vt:lpstr>Products: Product Monographs</vt:lpstr>
      <vt:lpstr>Products: Product Manuals</vt:lpstr>
      <vt:lpstr>Product Training Slide Decks</vt:lpstr>
      <vt:lpstr>Products: Advances in.. Series</vt:lpstr>
      <vt:lpstr>Products: Advances in.. Series</vt:lpstr>
      <vt:lpstr>Services: Meetings</vt:lpstr>
      <vt:lpstr>Services: Publication Planning</vt:lpstr>
      <vt:lpstr>PowerPoint Presentation</vt:lpstr>
      <vt:lpstr>Products: Mobile Applications</vt:lpstr>
      <vt:lpstr>Access your target audience: A multi-channel approach </vt:lpstr>
      <vt:lpstr> Delivery Channels: Drive Online Access to Your Content: Web key Cards </vt:lpstr>
      <vt:lpstr>Delivery Channels: Drive Online Access to Your Content: QR Code Cards </vt:lpstr>
      <vt:lpstr>Contact </vt:lpstr>
    </vt:vector>
  </TitlesOfParts>
  <Company>Healthcom Media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lindag</dc:creator>
  <cp:lastModifiedBy>lindag</cp:lastModifiedBy>
  <cp:revision>99</cp:revision>
  <dcterms:created xsi:type="dcterms:W3CDTF">2012-04-20T10:28:27Z</dcterms:created>
  <dcterms:modified xsi:type="dcterms:W3CDTF">2012-05-05T16:51:03Z</dcterms:modified>
</cp:coreProperties>
</file>